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1" r:id="rId17"/>
    <p:sldId id="280"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Caveat" panose="020B0604020202020204" charset="0"/>
      <p:regular r:id="rId27"/>
      <p:bold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y Godfre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02" y="2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cd2caa7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cd2caa7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cdd44bf3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cdd44bf3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cc20c925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cc20c925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cc33f712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cc33f712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ccf80741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ccf80741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cc33f712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cc33f712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ccf807411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ccf80741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0dbaf605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0dbaf605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466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0dbaf60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0dbaf60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 Weldon at ACER</a:t>
            </a:r>
            <a:endParaRPr/>
          </a:p>
        </p:txBody>
      </p:sp>
    </p:spTree>
    <p:extLst>
      <p:ext uri="{BB962C8B-B14F-4D97-AF65-F5344CB8AC3E}">
        <p14:creationId xmlns:p14="http://schemas.microsoft.com/office/powerpoint/2010/main" val="121527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0dbaf6052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0dbaf605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ccf807411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ccf80741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cd2caa75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cd2caa75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ccf80741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ccf80741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ccf80741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ccf80741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ccf807411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ccf80741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cd2caa75b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cd2caa75b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cdd44bf3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cdd44bf3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cd2caa75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cd2caa75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Staffing levels have been so bad for so long that many teachers and even principals have never experience what a school library can and should be like.  They might think about what it was like when they were in school - which, of course, would not reflect all the behind the scenes work that is so vital for a strong school library service.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cd2caa75b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cd2caa75b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cdd44bf3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cdd44bf3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ccf80741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ccf80741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cc20c925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cc20c925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12d1348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12d1348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cc20c925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cc20c925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www.youtube.com/watch?v=uKtZ_unsHH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_B_SD7W_nR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QguR1J8IXM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http://www.youtube.com/watch?v=JDOwM9ztDEQ"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37fZSO9BWp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EGdjSE1wwZc"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core.ac.uk/download/pdf/10918219.pdf" TargetMode="External"/><Relationship Id="rId13" Type="http://schemas.openxmlformats.org/officeDocument/2006/relationships/hyperlink" Target="https://bit.ly/2NXvJSl" TargetMode="External"/><Relationship Id="rId3" Type="http://schemas.openxmlformats.org/officeDocument/2006/relationships/hyperlink" Target="https://www.smh.com.au/education/extending-the-shelf-life-of-the-school-library-in-the-internet-age-20181016-p50a9l.html" TargetMode="External"/><Relationship Id="rId7" Type="http://schemas.openxmlformats.org/officeDocument/2006/relationships/hyperlink" Target="https://www.aph.gov.au/Parliamentary_Business/Committees/House_of_Representatives_Committees?url=ee/schoollibraries/report/chapter3.htm#anc17" TargetMode="External"/><Relationship Id="rId12" Type="http://schemas.openxmlformats.org/officeDocument/2006/relationships/hyperlink" Target="http://www.ala.org/aasl/slr/volume13/small-shanahan-stasak" TargetMode="External"/><Relationship Id="rId17" Type="http://schemas.openxmlformats.org/officeDocument/2006/relationships/hyperlink" Target="https://research.acer.edu.au/tll_misc/25/" TargetMode="External"/><Relationship Id="rId2" Type="http://schemas.openxmlformats.org/officeDocument/2006/relationships/notesSlide" Target="../notesSlides/notesSlide23.xml"/><Relationship Id="rId16" Type="http://schemas.openxmlformats.org/officeDocument/2006/relationships/hyperlink" Target="https://research.acer.edu.au/do/search/?q=author_lname%3A%22Weldon%22%20author_fname%3A%22Paul%22&amp;start=0&amp;context=473745" TargetMode="External"/><Relationship Id="rId1" Type="http://schemas.openxmlformats.org/officeDocument/2006/relationships/slideLayout" Target="../slideLayouts/slideLayout5.xml"/><Relationship Id="rId6" Type="http://schemas.openxmlformats.org/officeDocument/2006/relationships/hyperlink" Target="https://bit.ly/38W6Crh" TargetMode="External"/><Relationship Id="rId11" Type="http://schemas.openxmlformats.org/officeDocument/2006/relationships/hyperlink" Target="https://goo.gl/ZZmS9T" TargetMode="External"/><Relationship Id="rId5" Type="http://schemas.openxmlformats.org/officeDocument/2006/relationships/hyperlink" Target="https://www.mychildmagazine.com.au/school-librarians-gone" TargetMode="External"/><Relationship Id="rId15" Type="http://schemas.openxmlformats.org/officeDocument/2006/relationships/hyperlink" Target="https://research.acer.edu.au/cgi/viewcontent.cgi?article=1026&amp;context=tll_misc" TargetMode="External"/><Relationship Id="rId10" Type="http://schemas.openxmlformats.org/officeDocument/2006/relationships/hyperlink" Target="https://www.tandfonline.com/doi/full/10.1080/04250494.2018.1558030" TargetMode="External"/><Relationship Id="rId4" Type="http://schemas.openxmlformats.org/officeDocument/2006/relationships/hyperlink" Target="https://research.acer.edu.au/tll_misc/33/" TargetMode="External"/><Relationship Id="rId9" Type="http://schemas.openxmlformats.org/officeDocument/2006/relationships/hyperlink" Target="http://paschoollibraryproject.org/research" TargetMode="External"/><Relationship Id="rId14" Type="http://schemas.openxmlformats.org/officeDocument/2006/relationships/hyperlink" Target="https://creativecommons.org/licenses/by/2.0/"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instagram.com/studentsneedschoollibraries/" TargetMode="External"/><Relationship Id="rId5" Type="http://schemas.openxmlformats.org/officeDocument/2006/relationships/hyperlink" Target="https://www.facebook.com/StudentsNeedSchoolLibraries/" TargetMode="External"/><Relationship Id="rId10" Type="http://schemas.openxmlformats.org/officeDocument/2006/relationships/image" Target="../media/image31.png"/><Relationship Id="rId4" Type="http://schemas.openxmlformats.org/officeDocument/2006/relationships/hyperlink" Target="https://studentsneedschoollibraries.org.au/" TargetMode="Externa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e2DGiZQAE9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2OKoqv79zV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youtube.com/watch?v=u1JSmCk3qm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83000">
              <a:srgbClr val="A2C5E5"/>
            </a:gs>
            <a:gs pos="100000">
              <a:srgbClr val="70A4D5"/>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30225" y="1755613"/>
            <a:ext cx="8520600" cy="93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800" b="1">
              <a:solidFill>
                <a:srgbClr val="000000"/>
              </a:solidFill>
              <a:latin typeface="Caveat"/>
              <a:ea typeface="Caveat"/>
              <a:cs typeface="Caveat"/>
              <a:sym typeface="Caveat"/>
            </a:endParaRPr>
          </a:p>
          <a:p>
            <a:pPr marL="0" lvl="0" indent="0" algn="ctr" rtl="0">
              <a:spcBef>
                <a:spcPts val="0"/>
              </a:spcBef>
              <a:spcAft>
                <a:spcPts val="0"/>
              </a:spcAft>
              <a:buNone/>
            </a:pPr>
            <a:endParaRPr sz="4800" b="1">
              <a:solidFill>
                <a:srgbClr val="000000"/>
              </a:solidFill>
              <a:latin typeface="Caveat"/>
              <a:ea typeface="Caveat"/>
              <a:cs typeface="Caveat"/>
              <a:sym typeface="Caveat"/>
            </a:endParaRPr>
          </a:p>
        </p:txBody>
      </p:sp>
      <p:sp>
        <p:nvSpPr>
          <p:cNvPr id="55" name="Google Shape;55;p13"/>
          <p:cNvSpPr txBox="1">
            <a:spLocks noGrp="1"/>
          </p:cNvSpPr>
          <p:nvPr>
            <p:ph type="subTitle" idx="1"/>
          </p:nvPr>
        </p:nvSpPr>
        <p:spPr>
          <a:xfrm rot="5400000">
            <a:off x="-2622600" y="2409750"/>
            <a:ext cx="5761200" cy="70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600" b="1">
              <a:solidFill>
                <a:srgbClr val="434343"/>
              </a:solidFill>
              <a:latin typeface="Caveat"/>
              <a:ea typeface="Caveat"/>
              <a:cs typeface="Caveat"/>
              <a:sym typeface="Caveat"/>
            </a:endParaRPr>
          </a:p>
          <a:p>
            <a:pPr marL="0" lvl="0" indent="0" algn="ctr" rtl="0">
              <a:spcBef>
                <a:spcPts val="0"/>
              </a:spcBef>
              <a:spcAft>
                <a:spcPts val="0"/>
              </a:spcAft>
              <a:buNone/>
            </a:pPr>
            <a:r>
              <a:rPr lang="en" sz="800">
                <a:solidFill>
                  <a:srgbClr val="434343"/>
                </a:solidFill>
              </a:rPr>
              <a:t>Created by Holly Godfree, Olivia Neilson and Rhonda Bruce</a:t>
            </a:r>
            <a:endParaRPr sz="800" b="1">
              <a:solidFill>
                <a:srgbClr val="000000"/>
              </a:solidFill>
            </a:endParaRPr>
          </a:p>
        </p:txBody>
      </p:sp>
      <p:pic>
        <p:nvPicPr>
          <p:cNvPr id="56" name="Google Shape;56;p13"/>
          <p:cNvPicPr preferRelativeResize="0"/>
          <p:nvPr/>
        </p:nvPicPr>
        <p:blipFill>
          <a:blip r:embed="rId3">
            <a:alphaModFix/>
          </a:blip>
          <a:stretch>
            <a:fillRect/>
          </a:stretch>
        </p:blipFill>
        <p:spPr>
          <a:xfrm>
            <a:off x="3564670" y="3938100"/>
            <a:ext cx="2366617" cy="939000"/>
          </a:xfrm>
          <a:prstGeom prst="rect">
            <a:avLst/>
          </a:prstGeom>
          <a:noFill/>
          <a:ln w="9525" cap="flat" cmpd="sng">
            <a:solidFill>
              <a:srgbClr val="000000"/>
            </a:solidFill>
            <a:prstDash val="solid"/>
            <a:round/>
            <a:headEnd type="none" w="sm" len="sm"/>
            <a:tailEnd type="none" w="sm" len="sm"/>
          </a:ln>
        </p:spPr>
      </p:pic>
      <p:sp>
        <p:nvSpPr>
          <p:cNvPr id="57" name="Google Shape;57;p13"/>
          <p:cNvSpPr txBox="1"/>
          <p:nvPr/>
        </p:nvSpPr>
        <p:spPr>
          <a:xfrm rot="5400000">
            <a:off x="-2264400" y="2526900"/>
            <a:ext cx="4938300" cy="2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This work is licensed under a Creative Commons Attribution-NonCommercial 4.0 International License.</a:t>
            </a:r>
            <a:endParaRPr sz="800"/>
          </a:p>
        </p:txBody>
      </p:sp>
      <p:pic>
        <p:nvPicPr>
          <p:cNvPr id="58" name="Google Shape;58;p13"/>
          <p:cNvPicPr preferRelativeResize="0"/>
          <p:nvPr/>
        </p:nvPicPr>
        <p:blipFill>
          <a:blip r:embed="rId4">
            <a:alphaModFix/>
          </a:blip>
          <a:stretch>
            <a:fillRect/>
          </a:stretch>
        </p:blipFill>
        <p:spPr>
          <a:xfrm rot="5400000">
            <a:off x="35763" y="568025"/>
            <a:ext cx="981075" cy="438150"/>
          </a:xfrm>
          <a:prstGeom prst="rect">
            <a:avLst/>
          </a:prstGeom>
          <a:noFill/>
          <a:ln>
            <a:noFill/>
          </a:ln>
        </p:spPr>
      </p:pic>
      <p:sp>
        <p:nvSpPr>
          <p:cNvPr id="59" name="Google Shape;59;p13"/>
          <p:cNvSpPr txBox="1"/>
          <p:nvPr/>
        </p:nvSpPr>
        <p:spPr>
          <a:xfrm>
            <a:off x="1451125" y="1174350"/>
            <a:ext cx="66207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0" b="1">
                <a:solidFill>
                  <a:schemeClr val="dk1"/>
                </a:solidFill>
                <a:latin typeface="Caveat"/>
                <a:ea typeface="Caveat"/>
                <a:cs typeface="Caveat"/>
                <a:sym typeface="Caveat"/>
              </a:rPr>
              <a:t>School Libraries: </a:t>
            </a:r>
            <a:endParaRPr sz="7000" b="1">
              <a:solidFill>
                <a:schemeClr val="dk1"/>
              </a:solidFill>
              <a:latin typeface="Caveat"/>
              <a:ea typeface="Caveat"/>
              <a:cs typeface="Caveat"/>
              <a:sym typeface="Caveat"/>
            </a:endParaRPr>
          </a:p>
          <a:p>
            <a:pPr marL="0" lvl="0" indent="0" algn="ctr" rtl="0">
              <a:spcBef>
                <a:spcPts val="0"/>
              </a:spcBef>
              <a:spcAft>
                <a:spcPts val="0"/>
              </a:spcAft>
              <a:buNone/>
            </a:pPr>
            <a:r>
              <a:rPr lang="en" sz="7000" b="1">
                <a:solidFill>
                  <a:schemeClr val="dk1"/>
                </a:solidFill>
                <a:latin typeface="Caveat"/>
                <a:ea typeface="Caveat"/>
                <a:cs typeface="Caveat"/>
                <a:sym typeface="Caveat"/>
              </a:rPr>
              <a:t>Who? What? Why?</a:t>
            </a:r>
            <a:endParaRPr sz="7000" b="1">
              <a:solidFill>
                <a:schemeClr val="dk1"/>
              </a:solidFill>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159300" y="1310225"/>
            <a:ext cx="7296300" cy="32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000000"/>
                </a:solidFill>
              </a:rPr>
              <a:t>HELPING TEACHERS HELPS STUDENTS </a:t>
            </a:r>
            <a:endParaRPr sz="2200" b="1"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Plan and team teach lessons</a:t>
            </a:r>
            <a:endParaRPr sz="2200"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Help when people get stuck</a:t>
            </a:r>
            <a:endParaRPr sz="2200"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Co-design interesting assessments</a:t>
            </a:r>
            <a:br>
              <a:rPr lang="en" sz="2200" dirty="0">
                <a:solidFill>
                  <a:srgbClr val="000000"/>
                </a:solidFill>
              </a:rPr>
            </a:br>
            <a:endParaRPr sz="2200" dirty="0">
              <a:solidFill>
                <a:srgbClr val="000000"/>
              </a:solidFill>
            </a:endParaRPr>
          </a:p>
          <a:p>
            <a:pPr marL="0" lvl="0" indent="0" algn="l" rtl="0">
              <a:spcBef>
                <a:spcPts val="1600"/>
              </a:spcBef>
              <a:spcAft>
                <a:spcPts val="0"/>
              </a:spcAft>
              <a:buNone/>
            </a:pPr>
            <a:r>
              <a:rPr lang="en" sz="2200" b="1" dirty="0">
                <a:solidFill>
                  <a:srgbClr val="000000"/>
                </a:solidFill>
              </a:rPr>
              <a:t>PERSONALISED SERVICES: </a:t>
            </a:r>
            <a:endParaRPr sz="2200" b="1"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Liaise closely with school leadership</a:t>
            </a:r>
            <a:endParaRPr sz="2200"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Support differentiation - </a:t>
            </a:r>
            <a:r>
              <a:rPr lang="en" sz="1600" dirty="0">
                <a:solidFill>
                  <a:srgbClr val="000000"/>
                </a:solidFill>
              </a:rPr>
              <a:t>Special needs, EALD, Giftedness</a:t>
            </a:r>
            <a:endParaRPr sz="1600" dirty="0">
              <a:solidFill>
                <a:srgbClr val="000000"/>
              </a:solidFill>
            </a:endParaRPr>
          </a:p>
          <a:p>
            <a:pPr marL="0" lvl="0" indent="0" algn="ctr" rtl="0">
              <a:lnSpc>
                <a:spcPct val="100000"/>
              </a:lnSpc>
              <a:spcBef>
                <a:spcPts val="1600"/>
              </a:spcBef>
              <a:spcAft>
                <a:spcPts val="0"/>
              </a:spcAft>
              <a:buNone/>
            </a:pPr>
            <a:r>
              <a:rPr lang="en" sz="1200" b="1" dirty="0">
                <a:solidFill>
                  <a:srgbClr val="674EA7"/>
                </a:solidFill>
              </a:rPr>
              <a:t>                                         Want to know more?</a:t>
            </a:r>
            <a:r>
              <a:rPr lang="en" sz="1200" dirty="0">
                <a:solidFill>
                  <a:srgbClr val="674EA7"/>
                </a:solidFill>
              </a:rPr>
              <a:t> Watch </a:t>
            </a:r>
            <a:r>
              <a:rPr lang="en" sz="1200" i="1" dirty="0">
                <a:solidFill>
                  <a:srgbClr val="674EA7"/>
                </a:solidFill>
              </a:rPr>
              <a:t>Teachers + Teacher Librarians = Better Learning</a:t>
            </a:r>
            <a:r>
              <a:rPr lang="en" sz="1200" dirty="0">
                <a:solidFill>
                  <a:srgbClr val="674EA7"/>
                </a:solidFill>
              </a:rPr>
              <a:t> </a:t>
            </a:r>
            <a:endParaRPr sz="1200" dirty="0">
              <a:solidFill>
                <a:srgbClr val="674EA7"/>
              </a:solidFill>
            </a:endParaRPr>
          </a:p>
          <a:p>
            <a:pPr marL="0" lvl="0" indent="0" algn="l" rtl="0">
              <a:spcBef>
                <a:spcPts val="1000"/>
              </a:spcBef>
              <a:spcAft>
                <a:spcPts val="1600"/>
              </a:spcAft>
              <a:buNone/>
            </a:pPr>
            <a:endParaRPr dirty="0"/>
          </a:p>
        </p:txBody>
      </p:sp>
      <p:sp>
        <p:nvSpPr>
          <p:cNvPr id="126" name="Google Shape;126;p22"/>
          <p:cNvSpPr txBox="1"/>
          <p:nvPr/>
        </p:nvSpPr>
        <p:spPr>
          <a:xfrm>
            <a:off x="241725" y="303000"/>
            <a:ext cx="8554500" cy="9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a:solidFill>
                  <a:schemeClr val="dk1"/>
                </a:solidFill>
                <a:latin typeface="Caveat"/>
                <a:ea typeface="Caveat"/>
                <a:cs typeface="Caveat"/>
                <a:sym typeface="Caveat"/>
              </a:rPr>
              <a:t>Modern School Libraries =</a:t>
            </a:r>
            <a:r>
              <a:rPr lang="en" sz="4000" b="1">
                <a:solidFill>
                  <a:schemeClr val="dk1"/>
                </a:solidFill>
                <a:latin typeface="Caveat"/>
                <a:ea typeface="Caveat"/>
                <a:cs typeface="Caveat"/>
                <a:sym typeface="Caveat"/>
              </a:rPr>
              <a:t> Collaboration</a:t>
            </a:r>
            <a:endParaRPr sz="5200"/>
          </a:p>
        </p:txBody>
      </p:sp>
      <p:pic>
        <p:nvPicPr>
          <p:cNvPr id="127" name="Google Shape;127;p22"/>
          <p:cNvPicPr preferRelativeResize="0"/>
          <p:nvPr/>
        </p:nvPicPr>
        <p:blipFill>
          <a:blip r:embed="rId3">
            <a:alphaModFix/>
          </a:blip>
          <a:stretch>
            <a:fillRect/>
          </a:stretch>
        </p:blipFill>
        <p:spPr>
          <a:xfrm>
            <a:off x="5276219" y="1213925"/>
            <a:ext cx="3712550" cy="2868050"/>
          </a:xfrm>
          <a:prstGeom prst="rect">
            <a:avLst/>
          </a:prstGeom>
          <a:noFill/>
          <a:ln>
            <a:noFill/>
          </a:ln>
        </p:spPr>
      </p:pic>
      <p:sp>
        <p:nvSpPr>
          <p:cNvPr id="128" name="Google Shape;128;p22"/>
          <p:cNvSpPr txBox="1"/>
          <p:nvPr/>
        </p:nvSpPr>
        <p:spPr>
          <a:xfrm rot="-2071584">
            <a:off x="8454250" y="2151580"/>
            <a:ext cx="792363" cy="38919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Pixabay</a:t>
            </a:r>
            <a:endParaRPr>
              <a:latin typeface="Caveat"/>
              <a:ea typeface="Caveat"/>
              <a:cs typeface="Caveat"/>
              <a:sym typeface="Caveat"/>
            </a:endParaRPr>
          </a:p>
        </p:txBody>
      </p:sp>
      <p:pic>
        <p:nvPicPr>
          <p:cNvPr id="129" name="Google Shape;129;p22" descr="Teacher librarians and classroom teachers dovetail together to deliver the best quality learning outcomes for students. Classroom teachers need time and practical support to be creative and plan inspiring lessons.  Teacher librarians ease some of that workload by providing a wealth of resources and collegiate collaboration. &#10;&#10;Featuring: Teacher, Marina Fowler; principal, Julie Murkins; teacher, Kate Elliot; teacher librarian, Emily Squires; and teacher librarian, Holly Godfree.  &#10;&#10;This is one of 17 short films made for the &quot;Students Need School Libraries&quot; campaign by three Year 12 media students at Lake Tuggeranong College, Australian Capital Territory.  For the full details about the credits, please go to www.studentsneedschoollibraries.org.au. These films have an attribution, non-commercial Creative Commons license." title="Teachers + Teacher Librarians = Better Learning">
            <a:hlinkClick r:id="rId4"/>
          </p:cNvPr>
          <p:cNvPicPr preferRelativeResize="0"/>
          <p:nvPr/>
        </p:nvPicPr>
        <p:blipFill>
          <a:blip r:embed="rId5">
            <a:alphaModFix/>
          </a:blip>
          <a:stretch>
            <a:fillRect/>
          </a:stretch>
        </p:blipFill>
        <p:spPr>
          <a:xfrm>
            <a:off x="7573423" y="4081975"/>
            <a:ext cx="1394652" cy="972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88125"/>
            <a:ext cx="8520600" cy="95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Caveat"/>
                <a:ea typeface="Caveat"/>
                <a:cs typeface="Caveat"/>
                <a:sym typeface="Caveat"/>
              </a:rPr>
              <a:t>Modern School Libraries =</a:t>
            </a:r>
            <a:r>
              <a:rPr lang="en" sz="4000" b="1">
                <a:latin typeface="Caveat"/>
                <a:ea typeface="Caveat"/>
                <a:cs typeface="Caveat"/>
                <a:sym typeface="Caveat"/>
              </a:rPr>
              <a:t> Resources</a:t>
            </a:r>
            <a:endParaRPr>
              <a:solidFill>
                <a:srgbClr val="FF0000"/>
              </a:solidFill>
            </a:endParaRPr>
          </a:p>
        </p:txBody>
      </p:sp>
      <p:sp>
        <p:nvSpPr>
          <p:cNvPr id="135" name="Google Shape;135;p23"/>
          <p:cNvSpPr txBox="1">
            <a:spLocks noGrp="1"/>
          </p:cNvSpPr>
          <p:nvPr>
            <p:ph type="body" idx="1"/>
          </p:nvPr>
        </p:nvSpPr>
        <p:spPr>
          <a:xfrm>
            <a:off x="175475" y="975225"/>
            <a:ext cx="9044700" cy="315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000000"/>
                </a:solidFill>
              </a:rPr>
              <a:t>BUILDING A COLLECTION BEHIND THE SCENES:</a:t>
            </a:r>
            <a:endParaRPr sz="2200" b="1">
              <a:solidFill>
                <a:srgbClr val="000000"/>
              </a:solidFill>
            </a:endParaRPr>
          </a:p>
          <a:p>
            <a:pPr marL="914400" lvl="0" indent="-368300" algn="l" rtl="0">
              <a:spcBef>
                <a:spcPts val="0"/>
              </a:spcBef>
              <a:spcAft>
                <a:spcPts val="0"/>
              </a:spcAft>
              <a:buClr>
                <a:srgbClr val="000000"/>
              </a:buClr>
              <a:buSzPts val="2200"/>
              <a:buChar char="●"/>
            </a:pPr>
            <a:r>
              <a:rPr lang="en" sz="2200">
                <a:solidFill>
                  <a:srgbClr val="000000"/>
                </a:solidFill>
              </a:rPr>
              <a:t>Choosing best new physical/digital resources for YOUR school</a:t>
            </a:r>
            <a:endParaRPr sz="2200">
              <a:solidFill>
                <a:srgbClr val="000000"/>
              </a:solidFill>
            </a:endParaRPr>
          </a:p>
          <a:p>
            <a:pPr marL="914400" lvl="0" indent="-368300" algn="l" rtl="0">
              <a:spcBef>
                <a:spcPts val="0"/>
              </a:spcBef>
              <a:spcAft>
                <a:spcPts val="0"/>
              </a:spcAft>
              <a:buClr>
                <a:srgbClr val="000000"/>
              </a:buClr>
              <a:buSzPts val="2200"/>
              <a:buChar char="●"/>
            </a:pPr>
            <a:r>
              <a:rPr lang="en" sz="2200">
                <a:solidFill>
                  <a:srgbClr val="000000"/>
                </a:solidFill>
              </a:rPr>
              <a:t>“Weed” out-of-date resources</a:t>
            </a:r>
            <a:endParaRPr sz="2200">
              <a:solidFill>
                <a:srgbClr val="000000"/>
              </a:solidFill>
            </a:endParaRPr>
          </a:p>
          <a:p>
            <a:pPr marL="914400" lvl="0" indent="-368300" algn="l" rtl="0">
              <a:spcBef>
                <a:spcPts val="0"/>
              </a:spcBef>
              <a:spcAft>
                <a:spcPts val="0"/>
              </a:spcAft>
              <a:buClr>
                <a:srgbClr val="000000"/>
              </a:buClr>
              <a:buSzPts val="2200"/>
              <a:buChar char="●"/>
            </a:pPr>
            <a:r>
              <a:rPr lang="en" sz="2200">
                <a:solidFill>
                  <a:srgbClr val="000000"/>
                </a:solidFill>
              </a:rPr>
              <a:t>Liaise with suppliers</a:t>
            </a:r>
            <a:endParaRPr sz="2200">
              <a:solidFill>
                <a:srgbClr val="000000"/>
              </a:solidFill>
            </a:endParaRPr>
          </a:p>
          <a:p>
            <a:pPr marL="0" lvl="0" indent="0" algn="l" rtl="0">
              <a:spcBef>
                <a:spcPts val="1600"/>
              </a:spcBef>
              <a:spcAft>
                <a:spcPts val="0"/>
              </a:spcAft>
              <a:buNone/>
            </a:pPr>
            <a:r>
              <a:rPr lang="en" sz="2200" b="1">
                <a:solidFill>
                  <a:srgbClr val="000000"/>
                </a:solidFill>
              </a:rPr>
              <a:t>TECHNICAL KNOWLEDGE:</a:t>
            </a:r>
            <a:endParaRPr sz="2200" b="1">
              <a:solidFill>
                <a:srgbClr val="000000"/>
              </a:solidFill>
            </a:endParaRPr>
          </a:p>
          <a:p>
            <a:pPr marL="914400" lvl="0" indent="-368300" algn="l" rtl="0">
              <a:spcBef>
                <a:spcPts val="0"/>
              </a:spcBef>
              <a:spcAft>
                <a:spcPts val="0"/>
              </a:spcAft>
              <a:buClr>
                <a:srgbClr val="000000"/>
              </a:buClr>
              <a:buSzPts val="2200"/>
              <a:buChar char="●"/>
            </a:pPr>
            <a:r>
              <a:rPr lang="en" sz="2200">
                <a:solidFill>
                  <a:srgbClr val="000000"/>
                </a:solidFill>
              </a:rPr>
              <a:t>Catalogue records - </a:t>
            </a:r>
            <a:r>
              <a:rPr lang="en" sz="1600">
                <a:solidFill>
                  <a:srgbClr val="000000"/>
                </a:solidFill>
              </a:rPr>
              <a:t>to find things easily</a:t>
            </a:r>
            <a:endParaRPr sz="2200" b="1">
              <a:solidFill>
                <a:srgbClr val="000000"/>
              </a:solidFill>
            </a:endParaRPr>
          </a:p>
          <a:p>
            <a:pPr marL="914400" lvl="0" indent="-368300" algn="l" rtl="0">
              <a:spcBef>
                <a:spcPts val="0"/>
              </a:spcBef>
              <a:spcAft>
                <a:spcPts val="0"/>
              </a:spcAft>
              <a:buClr>
                <a:srgbClr val="000000"/>
              </a:buClr>
              <a:buSzPts val="2200"/>
              <a:buChar char="●"/>
            </a:pPr>
            <a:r>
              <a:rPr lang="en" sz="2200">
                <a:solidFill>
                  <a:srgbClr val="000000"/>
                </a:solidFill>
              </a:rPr>
              <a:t>Borrow / Return / Reserve / Organise</a:t>
            </a:r>
            <a:endParaRPr>
              <a:solidFill>
                <a:srgbClr val="000000"/>
              </a:solidFill>
            </a:endParaRPr>
          </a:p>
        </p:txBody>
      </p:sp>
      <p:pic>
        <p:nvPicPr>
          <p:cNvPr id="136" name="Google Shape;136;p23" descr="Schools who treat the library as the hub of the school are happier, livelier and more fulfilled places. In today’s world, school libraries epitomise equality – everybody, anytime, anyplace can access information worth knowing. Teacher librarians ignite passion and direct students to resources to produce better grades and more well-rounded people.  “A school without a teacher librarian is better than a school with no library … but only just.”    &#10;&#10;Featuring:  Author, Harry Laing; teacher librarian, Amy Byrne; author/illustrator Michael Salmon; teacher, Betty Chau; author, Morris Gleitzman; and author Jackie French.  &#10;&#10;This is one of 17 short films made for the &quot;Students Need School Libraries&quot; campaign by three Year 12 media students at Lake Tuggeranong College, Australian Capital Territory.  For the full details about the credits, please go to www.studentsneedschoollibraries.org.au. These films have an attribution, non-commercial Creative Commons license." title="Why are School Libraries so Important?">
            <a:hlinkClick r:id="rId3"/>
          </p:cNvPr>
          <p:cNvPicPr preferRelativeResize="0"/>
          <p:nvPr/>
        </p:nvPicPr>
        <p:blipFill>
          <a:blip r:embed="rId4">
            <a:alphaModFix/>
          </a:blip>
          <a:stretch>
            <a:fillRect/>
          </a:stretch>
        </p:blipFill>
        <p:spPr>
          <a:xfrm>
            <a:off x="1535225" y="4199600"/>
            <a:ext cx="1168300" cy="829450"/>
          </a:xfrm>
          <a:prstGeom prst="rect">
            <a:avLst/>
          </a:prstGeom>
          <a:noFill/>
          <a:ln>
            <a:noFill/>
          </a:ln>
        </p:spPr>
      </p:pic>
      <p:sp>
        <p:nvSpPr>
          <p:cNvPr id="137" name="Google Shape;137;p23"/>
          <p:cNvSpPr txBox="1"/>
          <p:nvPr/>
        </p:nvSpPr>
        <p:spPr>
          <a:xfrm>
            <a:off x="2763650" y="4675600"/>
            <a:ext cx="4871400" cy="4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200" b="1">
                <a:solidFill>
                  <a:srgbClr val="38761D"/>
                </a:solidFill>
              </a:rPr>
              <a:t>This one’s a fave: </a:t>
            </a:r>
            <a:r>
              <a:rPr lang="en" sz="1200">
                <a:solidFill>
                  <a:srgbClr val="38761D"/>
                </a:solidFill>
              </a:rPr>
              <a:t> Watch </a:t>
            </a:r>
            <a:r>
              <a:rPr lang="en" sz="1200" i="1">
                <a:solidFill>
                  <a:srgbClr val="38761D"/>
                </a:solidFill>
              </a:rPr>
              <a:t>The Pantry Analogy</a:t>
            </a:r>
            <a:r>
              <a:rPr lang="en" sz="1200">
                <a:solidFill>
                  <a:srgbClr val="38761D"/>
                </a:solidFill>
              </a:rPr>
              <a:t>.  You won’t regret it!</a:t>
            </a:r>
            <a:endParaRPr sz="1200">
              <a:solidFill>
                <a:srgbClr val="38761D"/>
              </a:solidFill>
            </a:endParaRPr>
          </a:p>
        </p:txBody>
      </p:sp>
      <p:grpSp>
        <p:nvGrpSpPr>
          <p:cNvPr id="138" name="Google Shape;138;p23"/>
          <p:cNvGrpSpPr/>
          <p:nvPr/>
        </p:nvGrpSpPr>
        <p:grpSpPr>
          <a:xfrm>
            <a:off x="6604550" y="1905925"/>
            <a:ext cx="2193315" cy="2521735"/>
            <a:chOff x="6366793" y="1833954"/>
            <a:chExt cx="2465507" cy="2898546"/>
          </a:xfrm>
        </p:grpSpPr>
        <p:sp>
          <p:nvSpPr>
            <p:cNvPr id="139" name="Google Shape;139;p23"/>
            <p:cNvSpPr txBox="1"/>
            <p:nvPr/>
          </p:nvSpPr>
          <p:spPr>
            <a:xfrm rot="-5400000">
              <a:off x="8241450" y="4141650"/>
              <a:ext cx="7923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Pixabay</a:t>
              </a:r>
              <a:endParaRPr>
                <a:latin typeface="Caveat"/>
                <a:ea typeface="Caveat"/>
                <a:cs typeface="Caveat"/>
                <a:sym typeface="Caveat"/>
              </a:endParaRPr>
            </a:p>
          </p:txBody>
        </p:sp>
        <p:pic>
          <p:nvPicPr>
            <p:cNvPr id="140" name="Google Shape;140;p23"/>
            <p:cNvPicPr preferRelativeResize="0"/>
            <p:nvPr/>
          </p:nvPicPr>
          <p:blipFill>
            <a:blip r:embed="rId5">
              <a:alphaModFix/>
            </a:blip>
            <a:stretch>
              <a:fillRect/>
            </a:stretch>
          </p:blipFill>
          <p:spPr>
            <a:xfrm>
              <a:off x="6519150" y="2232951"/>
              <a:ext cx="1973999" cy="2423352"/>
            </a:xfrm>
            <a:prstGeom prst="rect">
              <a:avLst/>
            </a:prstGeom>
            <a:noFill/>
            <a:ln w="3175">
              <a:solidFill>
                <a:schemeClr val="tx1"/>
              </a:solidFill>
            </a:ln>
          </p:spPr>
        </p:pic>
        <p:sp>
          <p:nvSpPr>
            <p:cNvPr id="141" name="Google Shape;141;p23"/>
            <p:cNvSpPr txBox="1"/>
            <p:nvPr/>
          </p:nvSpPr>
          <p:spPr>
            <a:xfrm>
              <a:off x="6366793" y="1833954"/>
              <a:ext cx="2314500" cy="4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veat"/>
                  <a:ea typeface="Caveat"/>
                  <a:cs typeface="Caveat"/>
                  <a:sym typeface="Caveat"/>
                </a:rPr>
                <a:t>Get it? Libraries save you time!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83000">
              <a:srgbClr val="A2C5E5"/>
            </a:gs>
            <a:gs pos="100000">
              <a:srgbClr val="70A4D5"/>
            </a:gs>
          </a:gsLst>
          <a:path path="circle">
            <a:fillToRect l="50000" t="50000" r="50000" b="50000"/>
          </a:path>
          <a:tileRect/>
        </a:gra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228300"/>
            <a:ext cx="8520600" cy="98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a:latin typeface="Caveat"/>
                <a:ea typeface="Caveat"/>
                <a:cs typeface="Caveat"/>
                <a:sym typeface="Caveat"/>
              </a:rPr>
              <a:t>Modern School Libraries =</a:t>
            </a:r>
            <a:r>
              <a:rPr lang="en" sz="4000" b="1">
                <a:latin typeface="Caveat"/>
                <a:ea typeface="Caveat"/>
                <a:cs typeface="Caveat"/>
                <a:sym typeface="Caveat"/>
              </a:rPr>
              <a:t> Community </a:t>
            </a:r>
            <a:endParaRPr sz="5200" b="1">
              <a:solidFill>
                <a:srgbClr val="000000"/>
              </a:solidFill>
              <a:latin typeface="Caveat"/>
              <a:ea typeface="Caveat"/>
              <a:cs typeface="Caveat"/>
              <a:sym typeface="Caveat"/>
            </a:endParaRPr>
          </a:p>
        </p:txBody>
      </p:sp>
      <p:sp>
        <p:nvSpPr>
          <p:cNvPr id="147" name="Google Shape;147;p24"/>
          <p:cNvSpPr txBox="1">
            <a:spLocks noGrp="1"/>
          </p:cNvSpPr>
          <p:nvPr>
            <p:ph type="body" idx="1"/>
          </p:nvPr>
        </p:nvSpPr>
        <p:spPr>
          <a:xfrm>
            <a:off x="311700" y="1625475"/>
            <a:ext cx="5374500" cy="20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rPr>
              <a:t>WHEN THE TOUGH TIMES COME...</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Welcoming place, Safe haven</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Supports mental well-being</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Personal connections</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The “Third” Space - </a:t>
            </a:r>
            <a:r>
              <a:rPr lang="en" sz="1600">
                <a:solidFill>
                  <a:srgbClr val="000000"/>
                </a:solidFill>
              </a:rPr>
              <a:t>not classroom, not home</a:t>
            </a:r>
            <a:endParaRPr sz="1600">
              <a:solidFill>
                <a:srgbClr val="000000"/>
              </a:solidFill>
            </a:endParaRPr>
          </a:p>
          <a:p>
            <a:pPr marL="457200" lvl="0" indent="-368300" algn="l" rtl="0">
              <a:spcBef>
                <a:spcPts val="0"/>
              </a:spcBef>
              <a:spcAft>
                <a:spcPts val="0"/>
              </a:spcAft>
              <a:buClr>
                <a:schemeClr val="dk1"/>
              </a:buClr>
              <a:buSzPts val="2200"/>
              <a:buChar char="●"/>
            </a:pPr>
            <a:r>
              <a:rPr lang="en" sz="2200">
                <a:solidFill>
                  <a:schemeClr val="dk1"/>
                </a:solidFill>
              </a:rPr>
              <a:t>Learning about life through literature</a:t>
            </a:r>
            <a:endParaRPr/>
          </a:p>
        </p:txBody>
      </p:sp>
      <p:pic>
        <p:nvPicPr>
          <p:cNvPr id="148" name="Google Shape;148;p24" descr="Everyone has bad days.  The school library is a vital part of the ‘safety net’ a school provides for when those days roll around.  A well run school library is a welcoming, empathetic, comfortable space.  School libraries fill the role of the ‘third space’ between school and home - students need them!  “It’s a safe haven,” says Wayne Sloan, Nguru Program Outreach Officer.   &#10;&#10;Featuring: Teacher librarian, Lori Korodaj; school librarian, Ruth Mahon; teacher librarian, Amy Byrne; Nguru program outreach officer, Wayne Sloane; and student, Andrew.  &#10;&#10;This is one of 17 short films made for the &quot;Students Need School Libraries&quot; campaign by three Year 12 media students at Lake Tuggeranong College, Australian Capital Territory.  For the full details about the credits, please go to www.studentsneedschoollibraries.org.au. These films have an attribution, non-commercial Creative Commons license." title="School Libraries are a Safe Place">
            <a:hlinkClick r:id="rId3"/>
          </p:cNvPr>
          <p:cNvPicPr preferRelativeResize="0"/>
          <p:nvPr/>
        </p:nvPicPr>
        <p:blipFill>
          <a:blip r:embed="rId4">
            <a:alphaModFix/>
          </a:blip>
          <a:stretch>
            <a:fillRect/>
          </a:stretch>
        </p:blipFill>
        <p:spPr>
          <a:xfrm>
            <a:off x="7234902" y="3809600"/>
            <a:ext cx="1610950" cy="1102775"/>
          </a:xfrm>
          <a:prstGeom prst="rect">
            <a:avLst/>
          </a:prstGeom>
          <a:noFill/>
          <a:ln>
            <a:noFill/>
          </a:ln>
        </p:spPr>
      </p:pic>
      <p:sp>
        <p:nvSpPr>
          <p:cNvPr id="149" name="Google Shape;149;p24"/>
          <p:cNvSpPr txBox="1"/>
          <p:nvPr/>
        </p:nvSpPr>
        <p:spPr>
          <a:xfrm>
            <a:off x="2819125" y="4632775"/>
            <a:ext cx="4879800" cy="5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200" b="1">
                <a:solidFill>
                  <a:srgbClr val="0B5394"/>
                </a:solidFill>
              </a:rPr>
              <a:t>This lovely film is called: </a:t>
            </a:r>
            <a:r>
              <a:rPr lang="en" sz="1200">
                <a:solidFill>
                  <a:srgbClr val="0B5394"/>
                </a:solidFill>
              </a:rPr>
              <a:t> </a:t>
            </a:r>
            <a:r>
              <a:rPr lang="en" sz="1200" i="1">
                <a:solidFill>
                  <a:srgbClr val="0B5394"/>
                </a:solidFill>
              </a:rPr>
              <a:t>School Libraries are a Safe Space</a:t>
            </a:r>
            <a:endParaRPr sz="1200">
              <a:solidFill>
                <a:srgbClr val="0B5394"/>
              </a:solidFill>
            </a:endParaRPr>
          </a:p>
        </p:txBody>
      </p:sp>
      <p:pic>
        <p:nvPicPr>
          <p:cNvPr id="150" name="Google Shape;150;p24"/>
          <p:cNvPicPr preferRelativeResize="0"/>
          <p:nvPr/>
        </p:nvPicPr>
        <p:blipFill>
          <a:blip r:embed="rId5">
            <a:alphaModFix/>
          </a:blip>
          <a:stretch>
            <a:fillRect/>
          </a:stretch>
        </p:blipFill>
        <p:spPr>
          <a:xfrm>
            <a:off x="5440900" y="1171450"/>
            <a:ext cx="3212174" cy="1947375"/>
          </a:xfrm>
          <a:prstGeom prst="rect">
            <a:avLst/>
          </a:prstGeom>
          <a:noFill/>
          <a:ln>
            <a:noFill/>
          </a:ln>
        </p:spPr>
      </p:pic>
      <p:sp>
        <p:nvSpPr>
          <p:cNvPr id="151" name="Google Shape;151;p24"/>
          <p:cNvSpPr txBox="1"/>
          <p:nvPr/>
        </p:nvSpPr>
        <p:spPr>
          <a:xfrm rot="-5400000">
            <a:off x="8445625" y="2644450"/>
            <a:ext cx="666900" cy="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veat"/>
                <a:ea typeface="Caveat"/>
                <a:cs typeface="Caveat"/>
                <a:sym typeface="Caveat"/>
              </a:rPr>
              <a:t>Pixabay</a:t>
            </a:r>
            <a:endParaRPr>
              <a:solidFill>
                <a:schemeClr val="dk1"/>
              </a:solidFill>
              <a:latin typeface="Caveat"/>
              <a:ea typeface="Caveat"/>
              <a:cs typeface="Caveat"/>
              <a:sym typeface="Cave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115000"/>
            <a:ext cx="8520600" cy="167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b="1">
                <a:solidFill>
                  <a:srgbClr val="000000"/>
                </a:solidFill>
                <a:highlight>
                  <a:srgbClr val="FFF2CC"/>
                </a:highlight>
                <a:latin typeface="Caveat"/>
                <a:ea typeface="Caveat"/>
                <a:cs typeface="Caveat"/>
                <a:sym typeface="Caveat"/>
              </a:rPr>
              <a:t>Reading: The bedrock of all learning</a:t>
            </a:r>
            <a:endParaRPr sz="5200" b="1">
              <a:solidFill>
                <a:srgbClr val="000000"/>
              </a:solidFill>
              <a:highlight>
                <a:srgbClr val="FFF2CC"/>
              </a:highlight>
              <a:latin typeface="Caveat"/>
              <a:ea typeface="Caveat"/>
              <a:cs typeface="Caveat"/>
              <a:sym typeface="Caveat"/>
            </a:endParaRPr>
          </a:p>
        </p:txBody>
      </p:sp>
      <p:sp>
        <p:nvSpPr>
          <p:cNvPr id="157" name="Google Shape;157;p25"/>
          <p:cNvSpPr txBox="1">
            <a:spLocks noGrp="1"/>
          </p:cNvSpPr>
          <p:nvPr>
            <p:ph type="body" idx="1"/>
          </p:nvPr>
        </p:nvSpPr>
        <p:spPr>
          <a:xfrm>
            <a:off x="467275" y="1608150"/>
            <a:ext cx="3424500" cy="2824200"/>
          </a:xfrm>
          <a:prstGeom prst="rect">
            <a:avLst/>
          </a:prstGeom>
          <a:solidFill>
            <a:srgbClr val="FFF2CC"/>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000000"/>
                </a:solidFill>
              </a:rPr>
              <a:t>Teacher Librarians:</a:t>
            </a:r>
            <a:endParaRPr sz="2200">
              <a:solidFill>
                <a:srgbClr val="000000"/>
              </a:solidFill>
            </a:endParaRPr>
          </a:p>
          <a:p>
            <a:pPr marL="457200" lvl="0" indent="-368300" algn="l" rtl="0">
              <a:spcBef>
                <a:spcPts val="1000"/>
              </a:spcBef>
              <a:spcAft>
                <a:spcPts val="0"/>
              </a:spcAft>
              <a:buClr>
                <a:srgbClr val="000000"/>
              </a:buClr>
              <a:buSzPts val="2200"/>
              <a:buChar char="●"/>
            </a:pPr>
            <a:r>
              <a:rPr lang="en" sz="2200">
                <a:solidFill>
                  <a:srgbClr val="000000"/>
                </a:solidFill>
              </a:rPr>
              <a:t>Keep up-to-date with the latest literature</a:t>
            </a:r>
            <a:endParaRPr sz="2200">
              <a:solidFill>
                <a:srgbClr val="000000"/>
              </a:solidFill>
            </a:endParaRPr>
          </a:p>
          <a:p>
            <a:pPr marL="457200" lvl="0" indent="-368300" algn="l" rtl="0">
              <a:spcBef>
                <a:spcPts val="1000"/>
              </a:spcBef>
              <a:spcAft>
                <a:spcPts val="0"/>
              </a:spcAft>
              <a:buClr>
                <a:srgbClr val="000000"/>
              </a:buClr>
              <a:buSzPts val="2200"/>
              <a:buChar char="●"/>
            </a:pPr>
            <a:r>
              <a:rPr lang="en" sz="2200">
                <a:solidFill>
                  <a:srgbClr val="000000"/>
                </a:solidFill>
              </a:rPr>
              <a:t>Match books with reluctant readers and keen beans</a:t>
            </a:r>
            <a:endParaRPr sz="2200" b="1" i="1">
              <a:solidFill>
                <a:srgbClr val="000000"/>
              </a:solidFill>
            </a:endParaRPr>
          </a:p>
        </p:txBody>
      </p:sp>
      <p:sp>
        <p:nvSpPr>
          <p:cNvPr id="158" name="Google Shape;158;p25"/>
          <p:cNvSpPr txBox="1"/>
          <p:nvPr/>
        </p:nvSpPr>
        <p:spPr>
          <a:xfrm>
            <a:off x="5634713" y="3008175"/>
            <a:ext cx="3424500" cy="331500"/>
          </a:xfrm>
          <a:prstGeom prst="rect">
            <a:avLst/>
          </a:prstGeom>
          <a:solidFill>
            <a:srgbClr val="FFF2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rPr>
              <a:t>For more, watch: </a:t>
            </a:r>
            <a:r>
              <a:rPr lang="en" sz="1200" i="1">
                <a:solidFill>
                  <a:schemeClr val="dk1"/>
                </a:solidFill>
              </a:rPr>
              <a:t>Fostering a Love of Reading</a:t>
            </a:r>
            <a:endParaRPr sz="1200"/>
          </a:p>
        </p:txBody>
      </p:sp>
      <p:pic>
        <p:nvPicPr>
          <p:cNvPr id="159" name="Google Shape;159;p25" descr="Fostering of a love of reading can be an end in itself, but it also impacts on students’ overall academic success. Hear from a range of passionate speakers about the vital role of school libraries in developing this fundamental lifelong skill.  &#10;&#10;Featuring: teacher librarian, Amy Byrne; author, Jack Heath; and teacher, Lance Yu.  &#10;&#10;This is one of 17 short films made for the &quot;Students Need School Libraries&quot; campaign by three Year 12 media students at Lake Tuggeranong College, Australian Capital Territory.  For the full details about the credits, please go to www.studentsneedschoollibraries.org.au. These films have an attribution, non-commercial Creative Commons license." title="Fostering a Love of Reading">
            <a:hlinkClick r:id="rId4"/>
          </p:cNvPr>
          <p:cNvPicPr preferRelativeResize="0"/>
          <p:nvPr/>
        </p:nvPicPr>
        <p:blipFill>
          <a:blip r:embed="rId5">
            <a:alphaModFix/>
          </a:blip>
          <a:stretch>
            <a:fillRect/>
          </a:stretch>
        </p:blipFill>
        <p:spPr>
          <a:xfrm>
            <a:off x="6467500" y="3339675"/>
            <a:ext cx="1758925" cy="1319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110100" y="286700"/>
            <a:ext cx="8902800" cy="88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b="1">
                <a:solidFill>
                  <a:srgbClr val="000000"/>
                </a:solidFill>
                <a:latin typeface="Caveat"/>
                <a:ea typeface="Caveat"/>
                <a:cs typeface="Caveat"/>
                <a:sym typeface="Caveat"/>
              </a:rPr>
              <a:t>A Strong School Library Needs:</a:t>
            </a:r>
            <a:endParaRPr sz="5200" b="1">
              <a:solidFill>
                <a:srgbClr val="000000"/>
              </a:solidFill>
              <a:latin typeface="Caveat"/>
              <a:ea typeface="Caveat"/>
              <a:cs typeface="Caveat"/>
              <a:sym typeface="Caveat"/>
            </a:endParaRPr>
          </a:p>
        </p:txBody>
      </p:sp>
      <p:sp>
        <p:nvSpPr>
          <p:cNvPr id="165" name="Google Shape;165;p26"/>
          <p:cNvSpPr txBox="1">
            <a:spLocks noGrp="1"/>
          </p:cNvSpPr>
          <p:nvPr>
            <p:ph type="body" idx="1"/>
          </p:nvPr>
        </p:nvSpPr>
        <p:spPr>
          <a:xfrm>
            <a:off x="1724450" y="1494933"/>
            <a:ext cx="5977200" cy="21321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000000"/>
              </a:buClr>
              <a:buSzPts val="2200"/>
              <a:buAutoNum type="arabicPeriod"/>
            </a:pPr>
            <a:r>
              <a:rPr lang="en" sz="2200" b="1" dirty="0">
                <a:solidFill>
                  <a:srgbClr val="000000"/>
                </a:solidFill>
              </a:rPr>
              <a:t>"Right" People</a:t>
            </a:r>
            <a:r>
              <a:rPr lang="en" sz="2200" dirty="0">
                <a:solidFill>
                  <a:srgbClr val="000000"/>
                </a:solidFill>
              </a:rPr>
              <a:t> </a:t>
            </a:r>
            <a:r>
              <a:rPr lang="en" sz="1600" dirty="0">
                <a:solidFill>
                  <a:srgbClr val="000000"/>
                </a:solidFill>
              </a:rPr>
              <a:t>(Good social skills &amp; organised)</a:t>
            </a:r>
            <a:endParaRPr sz="1600" dirty="0">
              <a:solidFill>
                <a:srgbClr val="000000"/>
              </a:solidFill>
            </a:endParaRPr>
          </a:p>
          <a:p>
            <a:pPr marL="457200" lvl="0" indent="-368300" algn="l" rtl="0">
              <a:lnSpc>
                <a:spcPct val="100000"/>
              </a:lnSpc>
              <a:spcBef>
                <a:spcPts val="1000"/>
              </a:spcBef>
              <a:spcAft>
                <a:spcPts val="0"/>
              </a:spcAft>
              <a:buClr>
                <a:srgbClr val="000000"/>
              </a:buClr>
              <a:buSzPts val="2200"/>
              <a:buAutoNum type="arabicPeriod"/>
            </a:pPr>
            <a:r>
              <a:rPr lang="en" sz="2200" b="1" dirty="0">
                <a:solidFill>
                  <a:srgbClr val="000000"/>
                </a:solidFill>
              </a:rPr>
              <a:t>Qualifications</a:t>
            </a:r>
            <a:r>
              <a:rPr lang="en" sz="2200" dirty="0">
                <a:solidFill>
                  <a:srgbClr val="000000"/>
                </a:solidFill>
              </a:rPr>
              <a:t> </a:t>
            </a:r>
            <a:r>
              <a:rPr lang="en" sz="1600" dirty="0">
                <a:solidFill>
                  <a:srgbClr val="000000"/>
                </a:solidFill>
              </a:rPr>
              <a:t>(Essential!)</a:t>
            </a:r>
            <a:endParaRPr sz="1600" dirty="0">
              <a:solidFill>
                <a:srgbClr val="000000"/>
              </a:solidFill>
            </a:endParaRPr>
          </a:p>
          <a:p>
            <a:pPr marL="457200" lvl="0" indent="-368300" algn="l" rtl="0">
              <a:lnSpc>
                <a:spcPct val="100000"/>
              </a:lnSpc>
              <a:spcBef>
                <a:spcPts val="1000"/>
              </a:spcBef>
              <a:spcAft>
                <a:spcPts val="0"/>
              </a:spcAft>
              <a:buClr>
                <a:srgbClr val="000000"/>
              </a:buClr>
              <a:buSzPts val="2200"/>
              <a:buAutoNum type="arabicPeriod"/>
            </a:pPr>
            <a:r>
              <a:rPr lang="en" sz="2200" b="1" dirty="0">
                <a:solidFill>
                  <a:srgbClr val="000000"/>
                </a:solidFill>
              </a:rPr>
              <a:t>Team </a:t>
            </a:r>
            <a:r>
              <a:rPr lang="en" sz="1600" dirty="0">
                <a:solidFill>
                  <a:srgbClr val="000000"/>
                </a:solidFill>
              </a:rPr>
              <a:t>(To provide the full suite of services)</a:t>
            </a:r>
            <a:endParaRPr sz="1600" dirty="0">
              <a:solidFill>
                <a:srgbClr val="000000"/>
              </a:solidFill>
            </a:endParaRPr>
          </a:p>
          <a:p>
            <a:pPr marL="457200" lvl="0" indent="-368300" algn="l" rtl="0">
              <a:lnSpc>
                <a:spcPct val="100000"/>
              </a:lnSpc>
              <a:spcBef>
                <a:spcPts val="1000"/>
              </a:spcBef>
              <a:spcAft>
                <a:spcPts val="1000"/>
              </a:spcAft>
              <a:buClr>
                <a:srgbClr val="000000"/>
              </a:buClr>
              <a:buSzPts val="2200"/>
              <a:buAutoNum type="arabicPeriod"/>
            </a:pPr>
            <a:r>
              <a:rPr lang="en" sz="2200" b="1" dirty="0">
                <a:solidFill>
                  <a:srgbClr val="000000"/>
                </a:solidFill>
              </a:rPr>
              <a:t>Time</a:t>
            </a:r>
            <a:r>
              <a:rPr lang="en" sz="2200" dirty="0">
                <a:solidFill>
                  <a:srgbClr val="000000"/>
                </a:solidFill>
              </a:rPr>
              <a:t> </a:t>
            </a:r>
            <a:r>
              <a:rPr lang="en" sz="1600" dirty="0">
                <a:solidFill>
                  <a:srgbClr val="000000"/>
                </a:solidFill>
              </a:rPr>
              <a:t>(To team teach &amp; organise resources)</a:t>
            </a:r>
          </a:p>
          <a:p>
            <a:pPr marL="457200" lvl="0" indent="-368300" algn="l" rtl="0">
              <a:lnSpc>
                <a:spcPct val="100000"/>
              </a:lnSpc>
              <a:spcBef>
                <a:spcPts val="1000"/>
              </a:spcBef>
              <a:spcAft>
                <a:spcPts val="1000"/>
              </a:spcAft>
              <a:buClr>
                <a:srgbClr val="000000"/>
              </a:buClr>
              <a:buSzPts val="2200"/>
              <a:buAutoNum type="arabicPeriod"/>
            </a:pPr>
            <a:r>
              <a:rPr lang="en" sz="2200" b="1" dirty="0">
                <a:solidFill>
                  <a:srgbClr val="000000"/>
                </a:solidFill>
              </a:rPr>
              <a:t>Space</a:t>
            </a:r>
            <a:r>
              <a:rPr lang="en" sz="1600" dirty="0">
                <a:solidFill>
                  <a:srgbClr val="000000"/>
                </a:solidFill>
              </a:rPr>
              <a:t> (Open, welcoming, physical location)</a:t>
            </a:r>
            <a:endParaRPr sz="1600" dirty="0">
              <a:solidFill>
                <a:srgbClr val="000000"/>
              </a:solidFill>
            </a:endParaRPr>
          </a:p>
        </p:txBody>
      </p:sp>
      <p:sp>
        <p:nvSpPr>
          <p:cNvPr id="166" name="Google Shape;166;p26"/>
          <p:cNvSpPr txBox="1"/>
          <p:nvPr/>
        </p:nvSpPr>
        <p:spPr>
          <a:xfrm>
            <a:off x="1994002" y="4664050"/>
            <a:ext cx="5727313" cy="3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One person alone is not enough...Not convinced? Watch </a:t>
            </a:r>
            <a:r>
              <a:rPr lang="en" sz="1200" i="1" dirty="0">
                <a:solidFill>
                  <a:schemeClr val="dk1"/>
                </a:solidFill>
              </a:rPr>
              <a:t>The Library Team</a:t>
            </a:r>
            <a:r>
              <a:rPr lang="en" sz="1200" dirty="0">
                <a:solidFill>
                  <a:schemeClr val="dk1"/>
                </a:solidFill>
              </a:rPr>
              <a:t>.</a:t>
            </a:r>
            <a:endParaRPr sz="1200" dirty="0"/>
          </a:p>
        </p:txBody>
      </p:sp>
      <p:pic>
        <p:nvPicPr>
          <p:cNvPr id="167" name="Google Shape;167;p26" descr="Too many school libraries are limping along with a solo teacher librarian or an individual support staff member.  A functional school library needs a passionate team whose skills complement each other to provide the full range of services students need.  &#10;&#10;Featuring: Library assistant, Glenys Cooper; library technician, Kate Jones; teacher librarian, Holly Godfree; and teacher librarian, Olivia Neilson.  &#10;&#10;This is one of 17 short films made for the &quot;Students Need School Libraries&quot; campaign by three Year 12 media students at Lake Tuggeranong College, Australian Capital Territory.  For the full details about the credits, please go to www.studentsneedschoollibraries.org.au. These films have an attribution, non-commercial Creative Commons license." title="The Library Team">
            <a:hlinkClick r:id="rId3"/>
          </p:cNvPr>
          <p:cNvPicPr preferRelativeResize="0"/>
          <p:nvPr/>
        </p:nvPicPr>
        <p:blipFill>
          <a:blip r:embed="rId4">
            <a:alphaModFix/>
          </a:blip>
          <a:stretch>
            <a:fillRect/>
          </a:stretch>
        </p:blipFill>
        <p:spPr>
          <a:xfrm>
            <a:off x="7407650" y="3855721"/>
            <a:ext cx="1424650" cy="1068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path path="circle">
            <a:fillToRect l="50000" t="50000" r="50000" b="50000"/>
          </a:path>
          <a:tileRect/>
        </a:gradFill>
        <a:effectLst/>
      </p:bgPr>
    </p:bg>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216425"/>
            <a:ext cx="8520600" cy="103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b="1">
                <a:solidFill>
                  <a:srgbClr val="9FC5E8"/>
                </a:solidFill>
                <a:latin typeface="Caveat"/>
                <a:ea typeface="Caveat"/>
                <a:cs typeface="Caveat"/>
                <a:sym typeface="Caveat"/>
              </a:rPr>
              <a:t>What the Evidence Says</a:t>
            </a:r>
            <a:endParaRPr sz="5200" b="1">
              <a:solidFill>
                <a:srgbClr val="9FC5E8"/>
              </a:solidFill>
              <a:latin typeface="Caveat"/>
              <a:ea typeface="Caveat"/>
              <a:cs typeface="Caveat"/>
              <a:sym typeface="Caveat"/>
            </a:endParaRPr>
          </a:p>
        </p:txBody>
      </p:sp>
      <p:sp>
        <p:nvSpPr>
          <p:cNvPr id="173" name="Google Shape;173;p27"/>
          <p:cNvSpPr txBox="1">
            <a:spLocks noGrp="1"/>
          </p:cNvSpPr>
          <p:nvPr>
            <p:ph type="body" idx="1"/>
          </p:nvPr>
        </p:nvSpPr>
        <p:spPr>
          <a:xfrm>
            <a:off x="311700" y="1359150"/>
            <a:ext cx="5703000" cy="31917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Char char="●"/>
            </a:pPr>
            <a:r>
              <a:rPr lang="en" sz="1400">
                <a:solidFill>
                  <a:srgbClr val="FFFFFF"/>
                </a:solidFill>
              </a:rPr>
              <a:t>Qualified teacher librarians have a positive impact on students’ learning, </a:t>
            </a:r>
            <a:r>
              <a:rPr lang="en" sz="1400" i="1">
                <a:solidFill>
                  <a:srgbClr val="FFFFFF"/>
                </a:solidFill>
              </a:rPr>
              <a:t>regardless </a:t>
            </a:r>
            <a:r>
              <a:rPr lang="en" sz="1400">
                <a:solidFill>
                  <a:srgbClr val="FFFFFF"/>
                </a:solidFill>
              </a:rPr>
              <a:t>of a child's socio-economic status (Lance &amp; Schwarz, 2012)</a:t>
            </a:r>
            <a:endParaRPr sz="1400">
              <a:solidFill>
                <a:srgbClr val="FFFFFF"/>
              </a:solidFill>
            </a:endParaRPr>
          </a:p>
          <a:p>
            <a:pPr marL="457200" lvl="0" indent="-317500" algn="l" rtl="0">
              <a:lnSpc>
                <a:spcPct val="115000"/>
              </a:lnSpc>
              <a:spcBef>
                <a:spcPts val="1000"/>
              </a:spcBef>
              <a:spcAft>
                <a:spcPts val="0"/>
              </a:spcAft>
              <a:buClr>
                <a:srgbClr val="FFFFFF"/>
              </a:buClr>
              <a:buSzPts val="1400"/>
              <a:buChar char="●"/>
            </a:pPr>
            <a:r>
              <a:rPr lang="en" sz="1400">
                <a:solidFill>
                  <a:srgbClr val="FFFFFF"/>
                </a:solidFill>
              </a:rPr>
              <a:t>Schools with teacher librarians score higher in reading and writing NAPLAN scores</a:t>
            </a:r>
            <a:r>
              <a:rPr lang="en" sz="1400">
                <a:solidFill>
                  <a:schemeClr val="lt1"/>
                </a:solidFill>
              </a:rPr>
              <a:t> (</a:t>
            </a:r>
            <a:r>
              <a:rPr lang="en" sz="1400">
                <a:solidFill>
                  <a:srgbClr val="FFFFFF"/>
                </a:solidFill>
              </a:rPr>
              <a:t>Hughes, 2013)</a:t>
            </a:r>
            <a:endParaRPr sz="1400">
              <a:solidFill>
                <a:srgbClr val="FFFFFF"/>
              </a:solidFill>
            </a:endParaRPr>
          </a:p>
          <a:p>
            <a:pPr marL="457200" lvl="0" indent="-317500" algn="l" rtl="0">
              <a:lnSpc>
                <a:spcPct val="115000"/>
              </a:lnSpc>
              <a:spcBef>
                <a:spcPts val="1000"/>
              </a:spcBef>
              <a:spcAft>
                <a:spcPts val="0"/>
              </a:spcAft>
              <a:buClr>
                <a:srgbClr val="FFFFFF"/>
              </a:buClr>
              <a:buSzPts val="1400"/>
              <a:buChar char="●"/>
            </a:pPr>
            <a:r>
              <a:rPr lang="en" sz="1400">
                <a:solidFill>
                  <a:srgbClr val="FFFFFF"/>
                </a:solidFill>
              </a:rPr>
              <a:t>Teacher librarians identify and effectively support students struggling with reading (Merga, 2019)</a:t>
            </a:r>
            <a:endParaRPr sz="1400">
              <a:solidFill>
                <a:srgbClr val="FFFFFF"/>
              </a:solidFill>
            </a:endParaRPr>
          </a:p>
          <a:p>
            <a:pPr marL="457200" lvl="0" indent="-317500" algn="l" rtl="0">
              <a:lnSpc>
                <a:spcPct val="115000"/>
              </a:lnSpc>
              <a:spcBef>
                <a:spcPts val="1000"/>
              </a:spcBef>
              <a:spcAft>
                <a:spcPts val="0"/>
              </a:spcAft>
              <a:buClr>
                <a:srgbClr val="FFFFFF"/>
              </a:buClr>
              <a:buSzPts val="1400"/>
              <a:buChar char="●"/>
            </a:pPr>
            <a:r>
              <a:rPr lang="en" sz="1400">
                <a:solidFill>
                  <a:srgbClr val="FFFFFF"/>
                </a:solidFill>
              </a:rPr>
              <a:t>Students’ information literacy skills are improved when teacher librarians implement library and information literacy programs (Small, Shanahan &amp; Stasak, 2010)</a:t>
            </a:r>
            <a:endParaRPr sz="1400">
              <a:solidFill>
                <a:srgbClr val="FFFFFF"/>
              </a:solidFill>
            </a:endParaRPr>
          </a:p>
          <a:p>
            <a:pPr marL="457200" lvl="0" indent="0" algn="l" rtl="0">
              <a:spcBef>
                <a:spcPts val="1000"/>
              </a:spcBef>
              <a:spcAft>
                <a:spcPts val="1600"/>
              </a:spcAft>
              <a:buNone/>
            </a:pPr>
            <a:endParaRPr sz="1400">
              <a:solidFill>
                <a:srgbClr val="000000"/>
              </a:solidFill>
              <a:highlight>
                <a:srgbClr val="FFFFFF"/>
              </a:highlight>
            </a:endParaRPr>
          </a:p>
        </p:txBody>
      </p:sp>
      <p:grpSp>
        <p:nvGrpSpPr>
          <p:cNvPr id="174" name="Google Shape;174;p27"/>
          <p:cNvGrpSpPr/>
          <p:nvPr/>
        </p:nvGrpSpPr>
        <p:grpSpPr>
          <a:xfrm>
            <a:off x="6491451" y="1785492"/>
            <a:ext cx="2233446" cy="2188138"/>
            <a:chOff x="5533000" y="1772700"/>
            <a:chExt cx="3191549" cy="3191566"/>
          </a:xfrm>
        </p:grpSpPr>
        <p:pic>
          <p:nvPicPr>
            <p:cNvPr id="175" name="Google Shape;175;p27"/>
            <p:cNvPicPr preferRelativeResize="0"/>
            <p:nvPr/>
          </p:nvPicPr>
          <p:blipFill>
            <a:blip r:embed="rId3">
              <a:alphaModFix/>
            </a:blip>
            <a:stretch>
              <a:fillRect/>
            </a:stretch>
          </p:blipFill>
          <p:spPr>
            <a:xfrm>
              <a:off x="5533000" y="1772700"/>
              <a:ext cx="3191549" cy="3191549"/>
            </a:xfrm>
            <a:prstGeom prst="rect">
              <a:avLst/>
            </a:prstGeom>
            <a:noFill/>
            <a:ln>
              <a:noFill/>
            </a:ln>
          </p:spPr>
        </p:pic>
        <p:sp>
          <p:nvSpPr>
            <p:cNvPr id="176" name="Google Shape;176;p27"/>
            <p:cNvSpPr txBox="1"/>
            <p:nvPr/>
          </p:nvSpPr>
          <p:spPr>
            <a:xfrm rot="-5400000">
              <a:off x="7720468" y="4069066"/>
              <a:ext cx="14010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Pixabay</a:t>
              </a:r>
              <a:endParaRPr>
                <a:latin typeface="Caveat"/>
                <a:ea typeface="Caveat"/>
                <a:cs typeface="Caveat"/>
                <a:sym typeface="Caveat"/>
              </a:endParaRPr>
            </a:p>
          </p:txBody>
        </p:sp>
      </p:grpSp>
      <p:sp>
        <p:nvSpPr>
          <p:cNvPr id="177" name="Google Shape;177;p27"/>
          <p:cNvSpPr txBox="1"/>
          <p:nvPr/>
        </p:nvSpPr>
        <p:spPr>
          <a:xfrm>
            <a:off x="111750" y="4682975"/>
            <a:ext cx="8920500" cy="5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FFFFFF"/>
                </a:solidFill>
              </a:rPr>
              <a:t>NOTE: This list barely scratches the surface of the huge amount of research about the positive impact of TLs.</a:t>
            </a:r>
            <a:endParaRPr i="1">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74000">
              <a:srgbClr val="F7CB9F"/>
            </a:gs>
            <a:gs pos="100000">
              <a:srgbClr val="F0A963"/>
            </a:gs>
          </a:gsLst>
          <a:path path="circle">
            <a:fillToRect l="50000" t="50000" r="50000" b="50000"/>
          </a:path>
          <a:tileRect/>
        </a:gradFill>
        <a:effectLst/>
      </p:bgPr>
    </p:bg>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5740179" y="255806"/>
            <a:ext cx="447055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200" b="1" dirty="0">
                <a:latin typeface="Caveat"/>
                <a:ea typeface="Caveat"/>
                <a:cs typeface="Caveat"/>
                <a:sym typeface="Caveat"/>
              </a:rPr>
              <a:t>The </a:t>
            </a:r>
            <a:br>
              <a:rPr lang="en" sz="5200" b="1" dirty="0">
                <a:latin typeface="Caveat"/>
                <a:ea typeface="Caveat"/>
                <a:cs typeface="Caveat"/>
                <a:sym typeface="Caveat"/>
              </a:rPr>
            </a:br>
            <a:r>
              <a:rPr lang="en" sz="5200" b="1" dirty="0">
                <a:latin typeface="Caveat"/>
                <a:ea typeface="Caveat"/>
                <a:cs typeface="Caveat"/>
                <a:sym typeface="Caveat"/>
              </a:rPr>
              <a:t>Problem</a:t>
            </a:r>
            <a:endParaRPr sz="3000" b="1" dirty="0">
              <a:latin typeface="Caveat"/>
              <a:ea typeface="Caveat"/>
              <a:cs typeface="Caveat"/>
              <a:sym typeface="Caveat"/>
            </a:endParaRPr>
          </a:p>
          <a:p>
            <a:pPr marL="0" lvl="0" indent="0" algn="ctr" rtl="0">
              <a:spcBef>
                <a:spcPts val="0"/>
              </a:spcBef>
              <a:spcAft>
                <a:spcPts val="0"/>
              </a:spcAft>
              <a:buNone/>
            </a:pPr>
            <a:endParaRPr sz="3000" b="1" dirty="0">
              <a:latin typeface="Caveat"/>
              <a:ea typeface="Caveat"/>
              <a:cs typeface="Caveat"/>
              <a:sym typeface="Caveat"/>
            </a:endParaRPr>
          </a:p>
        </p:txBody>
      </p:sp>
      <p:sp>
        <p:nvSpPr>
          <p:cNvPr id="193" name="Google Shape;193;p29"/>
          <p:cNvSpPr txBox="1"/>
          <p:nvPr/>
        </p:nvSpPr>
        <p:spPr>
          <a:xfrm>
            <a:off x="6965450" y="4598794"/>
            <a:ext cx="18273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veat"/>
                <a:ea typeface="Caveat"/>
                <a:cs typeface="Caveat"/>
                <a:sym typeface="Caveat"/>
              </a:rPr>
              <a:t>(Dix et al., 2020)</a:t>
            </a:r>
            <a:endParaRPr dirty="0">
              <a:latin typeface="Caveat"/>
              <a:ea typeface="Caveat"/>
              <a:cs typeface="Caveat"/>
              <a:sym typeface="Caveat"/>
            </a:endParaRPr>
          </a:p>
        </p:txBody>
      </p:sp>
      <p:pic>
        <p:nvPicPr>
          <p:cNvPr id="3" name="Picture 2">
            <a:extLst>
              <a:ext uri="{FF2B5EF4-FFF2-40B4-BE49-F238E27FC236}">
                <a16:creationId xmlns:a16="http://schemas.microsoft.com/office/drawing/2014/main" id="{78C8CF69-16EA-4469-BE51-6E80436EEAC9}"/>
              </a:ext>
            </a:extLst>
          </p:cNvPr>
          <p:cNvPicPr>
            <a:picLocks noChangeAspect="1"/>
          </p:cNvPicPr>
          <p:nvPr/>
        </p:nvPicPr>
        <p:blipFill>
          <a:blip r:embed="rId3"/>
          <a:stretch>
            <a:fillRect/>
          </a:stretch>
        </p:blipFill>
        <p:spPr>
          <a:xfrm>
            <a:off x="351250" y="157400"/>
            <a:ext cx="6540230" cy="4828700"/>
          </a:xfrm>
          <a:prstGeom prst="rect">
            <a:avLst/>
          </a:prstGeom>
          <a:ln w="6350">
            <a:solidFill>
              <a:schemeClr val="tx1"/>
            </a:solidFill>
          </a:ln>
        </p:spPr>
      </p:pic>
      <p:sp>
        <p:nvSpPr>
          <p:cNvPr id="9" name="TextBox 8">
            <a:extLst>
              <a:ext uri="{FF2B5EF4-FFF2-40B4-BE49-F238E27FC236}">
                <a16:creationId xmlns:a16="http://schemas.microsoft.com/office/drawing/2014/main" id="{E477A21C-C4D1-4306-B424-41284DA1C2D0}"/>
              </a:ext>
            </a:extLst>
          </p:cNvPr>
          <p:cNvSpPr txBox="1"/>
          <p:nvPr/>
        </p:nvSpPr>
        <p:spPr>
          <a:xfrm>
            <a:off x="7192297" y="2126322"/>
            <a:ext cx="1827300" cy="1384995"/>
          </a:xfrm>
          <a:prstGeom prst="rect">
            <a:avLst/>
          </a:prstGeom>
          <a:noFill/>
        </p:spPr>
        <p:txBody>
          <a:bodyPr wrap="square">
            <a:spAutoFit/>
          </a:bodyPr>
          <a:lstStyle/>
          <a:p>
            <a:r>
              <a:rPr lang="en" sz="2400" dirty="0">
                <a:solidFill>
                  <a:schemeClr val="dk2"/>
                </a:solidFill>
                <a:latin typeface="Caveat"/>
                <a:ea typeface="Caveat"/>
                <a:cs typeface="Caveat"/>
                <a:sym typeface="Caveat"/>
              </a:rPr>
              <a:t>Only </a:t>
            </a:r>
            <a:r>
              <a:rPr lang="en" sz="3600" b="1" dirty="0">
                <a:solidFill>
                  <a:schemeClr val="dk2"/>
                </a:solidFill>
                <a:latin typeface="Caveat"/>
                <a:ea typeface="Caveat"/>
                <a:cs typeface="Caveat"/>
                <a:sym typeface="Caveat"/>
              </a:rPr>
              <a:t>23% </a:t>
            </a:r>
            <a:r>
              <a:rPr lang="en" sz="2400" dirty="0">
                <a:solidFill>
                  <a:schemeClr val="dk2"/>
                </a:solidFill>
                <a:latin typeface="Caveat"/>
                <a:ea typeface="Caveat"/>
                <a:cs typeface="Caveat"/>
                <a:sym typeface="Caveat"/>
              </a:rPr>
              <a:t>of Schools have a TL in S.A.</a:t>
            </a:r>
            <a:endParaRPr lang="en-AU" sz="2400" dirty="0"/>
          </a:p>
        </p:txBody>
      </p:sp>
    </p:spTree>
    <p:extLst>
      <p:ext uri="{BB962C8B-B14F-4D97-AF65-F5344CB8AC3E}">
        <p14:creationId xmlns:p14="http://schemas.microsoft.com/office/powerpoint/2010/main" val="8981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74000">
              <a:srgbClr val="F7CB9F"/>
            </a:gs>
            <a:gs pos="100000">
              <a:srgbClr val="F0A963"/>
            </a:gs>
          </a:gsLst>
          <a:path path="circle">
            <a:fillToRect l="50000" t="50000" r="50000" b="50000"/>
          </a:path>
          <a:tileRect/>
        </a:gradFill>
        <a:effectLst/>
      </p:bgPr>
    </p:bg>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311700" y="173494"/>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200" b="1" dirty="0">
                <a:latin typeface="Caveat"/>
                <a:ea typeface="Caveat"/>
                <a:cs typeface="Caveat"/>
                <a:sym typeface="Caveat"/>
              </a:rPr>
              <a:t>The Problem</a:t>
            </a:r>
            <a:endParaRPr sz="3000" b="1" dirty="0">
              <a:latin typeface="Caveat"/>
              <a:ea typeface="Caveat"/>
              <a:cs typeface="Caveat"/>
              <a:sym typeface="Caveat"/>
            </a:endParaRPr>
          </a:p>
        </p:txBody>
      </p:sp>
      <p:sp>
        <p:nvSpPr>
          <p:cNvPr id="183" name="Google Shape;183;p28"/>
          <p:cNvSpPr txBox="1">
            <a:spLocks noGrp="1"/>
          </p:cNvSpPr>
          <p:nvPr>
            <p:ph type="body" idx="1"/>
          </p:nvPr>
        </p:nvSpPr>
        <p:spPr>
          <a:xfrm>
            <a:off x="244615" y="915184"/>
            <a:ext cx="8520600" cy="74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dirty="0">
                <a:latin typeface="Caveat"/>
                <a:ea typeface="Caveat"/>
                <a:cs typeface="Caveat"/>
                <a:sym typeface="Caveat"/>
              </a:rPr>
              <a:t>Australian Primary School Teachers in Libraries</a:t>
            </a:r>
            <a:endParaRPr sz="2400" dirty="0">
              <a:latin typeface="Caveat"/>
              <a:ea typeface="Caveat"/>
              <a:cs typeface="Caveat"/>
              <a:sym typeface="Caveat"/>
            </a:endParaRPr>
          </a:p>
        </p:txBody>
      </p:sp>
      <p:sp>
        <p:nvSpPr>
          <p:cNvPr id="184" name="Google Shape;184;p28"/>
          <p:cNvSpPr txBox="1"/>
          <p:nvPr/>
        </p:nvSpPr>
        <p:spPr>
          <a:xfrm>
            <a:off x="5731498" y="4536636"/>
            <a:ext cx="18543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veat"/>
                <a:ea typeface="Caveat"/>
                <a:cs typeface="Caveat"/>
                <a:sym typeface="Caveat"/>
              </a:rPr>
              <a:t>(Weldon, 2016, p.11)</a:t>
            </a:r>
            <a:endParaRPr dirty="0">
              <a:latin typeface="Caveat"/>
              <a:ea typeface="Caveat"/>
              <a:cs typeface="Caveat"/>
              <a:sym typeface="Caveat"/>
            </a:endParaRPr>
          </a:p>
        </p:txBody>
      </p:sp>
      <p:pic>
        <p:nvPicPr>
          <p:cNvPr id="185" name="Google Shape;185;p28"/>
          <p:cNvPicPr preferRelativeResize="0"/>
          <p:nvPr/>
        </p:nvPicPr>
        <p:blipFill>
          <a:blip r:embed="rId3">
            <a:alphaModFix/>
          </a:blip>
          <a:stretch>
            <a:fillRect/>
          </a:stretch>
        </p:blipFill>
        <p:spPr>
          <a:xfrm>
            <a:off x="1810552" y="1520847"/>
            <a:ext cx="5388726" cy="3078175"/>
          </a:xfrm>
          <a:prstGeom prst="rect">
            <a:avLst/>
          </a:prstGeom>
          <a:noFill/>
          <a:ln w="6350">
            <a:solidFill>
              <a:schemeClr val="tx1"/>
            </a:solidFill>
          </a:ln>
        </p:spPr>
      </p:pic>
    </p:spTree>
    <p:extLst>
      <p:ext uri="{BB962C8B-B14F-4D97-AF65-F5344CB8AC3E}">
        <p14:creationId xmlns:p14="http://schemas.microsoft.com/office/powerpoint/2010/main" val="37993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74000">
              <a:srgbClr val="F7CB9F"/>
            </a:gs>
            <a:gs pos="100000">
              <a:srgbClr val="F0A963"/>
            </a:gs>
          </a:gsLst>
          <a:path path="circle">
            <a:fillToRect l="50000" t="50000" r="50000" b="50000"/>
          </a:path>
          <a:tileRect/>
        </a:gradFill>
        <a:effectLst/>
      </p:bgPr>
    </p:bg>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200" b="1">
                <a:latin typeface="Caveat"/>
                <a:ea typeface="Caveat"/>
                <a:cs typeface="Caveat"/>
                <a:sym typeface="Caveat"/>
              </a:rPr>
              <a:t>The Problem</a:t>
            </a:r>
            <a:endParaRPr sz="3000" b="1">
              <a:latin typeface="Caveat"/>
              <a:ea typeface="Caveat"/>
              <a:cs typeface="Caveat"/>
              <a:sym typeface="Caveat"/>
            </a:endParaRPr>
          </a:p>
          <a:p>
            <a:pPr marL="0" lvl="0" indent="0" algn="ctr" rtl="0">
              <a:spcBef>
                <a:spcPts val="0"/>
              </a:spcBef>
              <a:spcAft>
                <a:spcPts val="0"/>
              </a:spcAft>
              <a:buNone/>
            </a:pPr>
            <a:endParaRPr sz="3000" b="1">
              <a:latin typeface="Caveat"/>
              <a:ea typeface="Caveat"/>
              <a:cs typeface="Caveat"/>
              <a:sym typeface="Caveat"/>
            </a:endParaRPr>
          </a:p>
        </p:txBody>
      </p:sp>
      <p:sp>
        <p:nvSpPr>
          <p:cNvPr id="192" name="Google Shape;192;p29"/>
          <p:cNvSpPr txBox="1">
            <a:spLocks noGrp="1"/>
          </p:cNvSpPr>
          <p:nvPr>
            <p:ph type="body" idx="1"/>
          </p:nvPr>
        </p:nvSpPr>
        <p:spPr>
          <a:xfrm>
            <a:off x="272150" y="1017725"/>
            <a:ext cx="8520600" cy="74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latin typeface="Caveat"/>
                <a:ea typeface="Caveat"/>
                <a:cs typeface="Caveat"/>
                <a:sym typeface="Caveat"/>
              </a:rPr>
              <a:t>Australian Secondary School Teachers in Libraries</a:t>
            </a:r>
            <a:endParaRPr sz="2400">
              <a:latin typeface="Caveat"/>
              <a:ea typeface="Caveat"/>
              <a:cs typeface="Caveat"/>
              <a:sym typeface="Caveat"/>
            </a:endParaRPr>
          </a:p>
        </p:txBody>
      </p:sp>
      <p:sp>
        <p:nvSpPr>
          <p:cNvPr id="193" name="Google Shape;193;p29"/>
          <p:cNvSpPr txBox="1"/>
          <p:nvPr/>
        </p:nvSpPr>
        <p:spPr>
          <a:xfrm>
            <a:off x="5820825" y="4539800"/>
            <a:ext cx="18273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(Weldon, 2016, p.11)</a:t>
            </a:r>
            <a:endParaRPr>
              <a:latin typeface="Caveat"/>
              <a:ea typeface="Caveat"/>
              <a:cs typeface="Caveat"/>
              <a:sym typeface="Caveat"/>
            </a:endParaRPr>
          </a:p>
        </p:txBody>
      </p:sp>
      <p:pic>
        <p:nvPicPr>
          <p:cNvPr id="194" name="Google Shape;194;p29"/>
          <p:cNvPicPr preferRelativeResize="0"/>
          <p:nvPr/>
        </p:nvPicPr>
        <p:blipFill>
          <a:blip r:embed="rId3">
            <a:alphaModFix/>
          </a:blip>
          <a:stretch>
            <a:fillRect/>
          </a:stretch>
        </p:blipFill>
        <p:spPr>
          <a:xfrm>
            <a:off x="1770700" y="1524850"/>
            <a:ext cx="5523501" cy="30781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83000">
              <a:srgbClr val="A2C5E5"/>
            </a:gs>
            <a:gs pos="100000">
              <a:srgbClr val="70A4D5"/>
            </a:gs>
          </a:gsLst>
          <a:path path="circle">
            <a:fillToRect l="50000" t="50000" r="50000" b="50000"/>
          </a:path>
          <a:tileRect/>
        </a:gradFill>
        <a:effectLst/>
      </p:bgPr>
    </p:bg>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152100" y="241725"/>
            <a:ext cx="86040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b="1">
                <a:solidFill>
                  <a:srgbClr val="000000"/>
                </a:solidFill>
                <a:latin typeface="Caveat"/>
                <a:ea typeface="Caveat"/>
                <a:cs typeface="Caveat"/>
                <a:sym typeface="Caveat"/>
              </a:rPr>
              <a:t>Where to from here?</a:t>
            </a:r>
            <a:endParaRPr sz="5200">
              <a:solidFill>
                <a:srgbClr val="FF0000"/>
              </a:solidFill>
            </a:endParaRPr>
          </a:p>
        </p:txBody>
      </p:sp>
      <p:sp>
        <p:nvSpPr>
          <p:cNvPr id="200" name="Google Shape;200;p30"/>
          <p:cNvSpPr txBox="1">
            <a:spLocks noGrp="1"/>
          </p:cNvSpPr>
          <p:nvPr>
            <p:ph type="body" idx="1"/>
          </p:nvPr>
        </p:nvSpPr>
        <p:spPr>
          <a:xfrm>
            <a:off x="369275" y="4187150"/>
            <a:ext cx="8343900" cy="9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b="1">
                <a:solidFill>
                  <a:srgbClr val="000000"/>
                </a:solidFill>
                <a:latin typeface="Caveat"/>
                <a:ea typeface="Caveat"/>
                <a:cs typeface="Caveat"/>
                <a:sym typeface="Caveat"/>
              </a:rPr>
              <a:t>ALL </a:t>
            </a:r>
            <a:r>
              <a:rPr lang="en" sz="2200">
                <a:solidFill>
                  <a:srgbClr val="000000"/>
                </a:solidFill>
                <a:latin typeface="Caveat"/>
                <a:ea typeface="Caveat"/>
                <a:cs typeface="Caveat"/>
                <a:sym typeface="Caveat"/>
              </a:rPr>
              <a:t>students need a strong school library run by a team of qualified staff.</a:t>
            </a:r>
            <a:endParaRPr sz="2200">
              <a:solidFill>
                <a:srgbClr val="000000"/>
              </a:solidFill>
              <a:latin typeface="Caveat"/>
              <a:ea typeface="Caveat"/>
              <a:cs typeface="Caveat"/>
              <a:sym typeface="Caveat"/>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01" name="Google Shape;201;p30" descr="Is your child’s school library sick or ailing?  Just a handful of parents are all it takes to get the ball rolling. Rally your school community to join you in being “that parent” that your kids need. This film will help you find the inspiration to fiercely protect your child’s education.&#10;&#10;Featuring author, Morris Gleitzman; teacher librarian, Amy Byrne; Nguru program outreach officer, Wayne Sloane; teacher librarian, Holly Godfree; and teacher librarian, Lori Korodaj.  This is one of 17 short films made for the &quot;Students Need School Libraries&quot; campaign by three Year 12 media students at Lake Tuggeranong College, Australian Capital Territory.  For the full details about the credits, please go to www.studentsneedschoollibraries.org.au. These films have an attribution, non-commercial Creative Commons license." title="Your Child's School Library">
            <a:hlinkClick r:id="rId3"/>
          </p:cNvPr>
          <p:cNvPicPr preferRelativeResize="0"/>
          <p:nvPr/>
        </p:nvPicPr>
        <p:blipFill>
          <a:blip r:embed="rId4">
            <a:alphaModFix/>
          </a:blip>
          <a:stretch>
            <a:fillRect/>
          </a:stretch>
        </p:blipFill>
        <p:spPr>
          <a:xfrm>
            <a:off x="2503775" y="1757875"/>
            <a:ext cx="3580500" cy="2483075"/>
          </a:xfrm>
          <a:prstGeom prst="rect">
            <a:avLst/>
          </a:prstGeom>
          <a:noFill/>
          <a:ln>
            <a:noFill/>
          </a:ln>
        </p:spPr>
      </p:pic>
      <p:sp>
        <p:nvSpPr>
          <p:cNvPr id="202" name="Google Shape;202;p30"/>
          <p:cNvSpPr txBox="1"/>
          <p:nvPr/>
        </p:nvSpPr>
        <p:spPr>
          <a:xfrm>
            <a:off x="2119488" y="1154950"/>
            <a:ext cx="4516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Watch: </a:t>
            </a:r>
            <a:r>
              <a:rPr lang="en" sz="2200" i="1">
                <a:solidFill>
                  <a:schemeClr val="dk1"/>
                </a:solidFill>
              </a:rPr>
              <a:t>Your child's school library</a:t>
            </a:r>
            <a:endParaRPr sz="22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265500" y="564425"/>
            <a:ext cx="4045200" cy="81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Caveat"/>
                <a:ea typeface="Caveat"/>
                <a:cs typeface="Caveat"/>
                <a:sym typeface="Caveat"/>
              </a:rPr>
              <a:t>Overview</a:t>
            </a:r>
            <a:endParaRPr b="1">
              <a:latin typeface="Caveat"/>
              <a:ea typeface="Caveat"/>
              <a:cs typeface="Caveat"/>
              <a:sym typeface="Caveat"/>
            </a:endParaRPr>
          </a:p>
        </p:txBody>
      </p:sp>
      <p:sp>
        <p:nvSpPr>
          <p:cNvPr id="65" name="Google Shape;65;p14"/>
          <p:cNvSpPr txBox="1">
            <a:spLocks noGrp="1"/>
          </p:cNvSpPr>
          <p:nvPr>
            <p:ph type="subTitle" idx="1"/>
          </p:nvPr>
        </p:nvSpPr>
        <p:spPr>
          <a:xfrm>
            <a:off x="494100" y="1647750"/>
            <a:ext cx="3779400" cy="21912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000000"/>
              </a:buClr>
              <a:buSzPts val="2200"/>
              <a:buAutoNum type="arabicPeriod"/>
            </a:pPr>
            <a:r>
              <a:rPr lang="en" sz="2200">
                <a:solidFill>
                  <a:srgbClr val="000000"/>
                </a:solidFill>
              </a:rPr>
              <a:t>Modern School Libraries</a:t>
            </a:r>
            <a:endParaRPr sz="2200">
              <a:solidFill>
                <a:srgbClr val="000000"/>
              </a:solidFill>
            </a:endParaRPr>
          </a:p>
          <a:p>
            <a:pPr marL="457200" lvl="0" indent="-368300" algn="l" rtl="0">
              <a:lnSpc>
                <a:spcPct val="115000"/>
              </a:lnSpc>
              <a:spcBef>
                <a:spcPts val="1000"/>
              </a:spcBef>
              <a:spcAft>
                <a:spcPts val="0"/>
              </a:spcAft>
              <a:buClr>
                <a:srgbClr val="000000"/>
              </a:buClr>
              <a:buSzPts val="2200"/>
              <a:buAutoNum type="arabicPeriod"/>
            </a:pPr>
            <a:r>
              <a:rPr lang="en" sz="2200">
                <a:solidFill>
                  <a:srgbClr val="000000"/>
                </a:solidFill>
              </a:rPr>
              <a:t>The Problem</a:t>
            </a:r>
            <a:endParaRPr sz="2200">
              <a:solidFill>
                <a:srgbClr val="000000"/>
              </a:solidFill>
            </a:endParaRPr>
          </a:p>
          <a:p>
            <a:pPr marL="457200" lvl="0" indent="-368300" algn="l" rtl="0">
              <a:lnSpc>
                <a:spcPct val="115000"/>
              </a:lnSpc>
              <a:spcBef>
                <a:spcPts val="1000"/>
              </a:spcBef>
              <a:spcAft>
                <a:spcPts val="0"/>
              </a:spcAft>
              <a:buClr>
                <a:srgbClr val="000000"/>
              </a:buClr>
              <a:buSzPts val="2200"/>
              <a:buAutoNum type="arabicPeriod"/>
            </a:pPr>
            <a:r>
              <a:rPr lang="en" sz="2200">
                <a:solidFill>
                  <a:srgbClr val="000000"/>
                </a:solidFill>
              </a:rPr>
              <a:t>Some Data</a:t>
            </a:r>
            <a:endParaRPr sz="2200">
              <a:solidFill>
                <a:srgbClr val="000000"/>
              </a:solidFill>
            </a:endParaRPr>
          </a:p>
          <a:p>
            <a:pPr marL="457200" lvl="0" indent="-368300" algn="l" rtl="0">
              <a:lnSpc>
                <a:spcPct val="115000"/>
              </a:lnSpc>
              <a:spcBef>
                <a:spcPts val="1000"/>
              </a:spcBef>
              <a:spcAft>
                <a:spcPts val="0"/>
              </a:spcAft>
              <a:buClr>
                <a:srgbClr val="000000"/>
              </a:buClr>
              <a:buSzPts val="2200"/>
              <a:buAutoNum type="arabicPeriod"/>
            </a:pPr>
            <a:r>
              <a:rPr lang="en" sz="2200">
                <a:solidFill>
                  <a:srgbClr val="000000"/>
                </a:solidFill>
              </a:rPr>
              <a:t>What to Do</a:t>
            </a:r>
            <a:endParaRPr sz="2200">
              <a:solidFill>
                <a:srgbClr val="000000"/>
              </a:solidFill>
            </a:endParaRPr>
          </a:p>
          <a:p>
            <a:pPr marL="0" lvl="0" indent="0" algn="l" rtl="0">
              <a:spcBef>
                <a:spcPts val="1000"/>
              </a:spcBef>
              <a:spcAft>
                <a:spcPts val="0"/>
              </a:spcAft>
              <a:buNone/>
            </a:pPr>
            <a:endParaRPr sz="3000">
              <a:latin typeface="Caveat"/>
              <a:ea typeface="Caveat"/>
              <a:cs typeface="Caveat"/>
              <a:sym typeface="Caveat"/>
            </a:endParaRPr>
          </a:p>
          <a:p>
            <a:pPr marL="0" lvl="0" indent="0" algn="l" rtl="0">
              <a:spcBef>
                <a:spcPts val="0"/>
              </a:spcBef>
              <a:spcAft>
                <a:spcPts val="0"/>
              </a:spcAft>
              <a:buNone/>
            </a:pPr>
            <a:endParaRPr sz="3000">
              <a:latin typeface="Caveat"/>
              <a:ea typeface="Caveat"/>
              <a:cs typeface="Caveat"/>
              <a:sym typeface="Caveat"/>
            </a:endParaRPr>
          </a:p>
        </p:txBody>
      </p:sp>
      <p:pic>
        <p:nvPicPr>
          <p:cNvPr id="66" name="Google Shape;66;p14"/>
          <p:cNvPicPr preferRelativeResize="0"/>
          <p:nvPr/>
        </p:nvPicPr>
        <p:blipFill rotWithShape="1">
          <a:blip r:embed="rId3">
            <a:alphaModFix/>
          </a:blip>
          <a:srcRect l="33675" r="6242"/>
          <a:stretch/>
        </p:blipFill>
        <p:spPr>
          <a:xfrm>
            <a:off x="4784525" y="163150"/>
            <a:ext cx="4196000" cy="4642850"/>
          </a:xfrm>
          <a:prstGeom prst="rect">
            <a:avLst/>
          </a:prstGeom>
          <a:noFill/>
          <a:ln>
            <a:noFill/>
          </a:ln>
        </p:spPr>
      </p:pic>
      <p:sp>
        <p:nvSpPr>
          <p:cNvPr id="67" name="Google Shape;67;p14"/>
          <p:cNvSpPr txBox="1"/>
          <p:nvPr/>
        </p:nvSpPr>
        <p:spPr>
          <a:xfrm>
            <a:off x="7410625" y="4707300"/>
            <a:ext cx="1569900" cy="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(Sivatheesan, 2017)</a:t>
            </a:r>
            <a:endParaRPr>
              <a:latin typeface="Caveat"/>
              <a:ea typeface="Caveat"/>
              <a:cs typeface="Caveat"/>
              <a:sym typeface="Cave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11700" y="61275"/>
            <a:ext cx="8520600" cy="146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b="1">
                <a:solidFill>
                  <a:srgbClr val="000000"/>
                </a:solidFill>
                <a:latin typeface="Caveat"/>
                <a:ea typeface="Caveat"/>
                <a:cs typeface="Caveat"/>
                <a:sym typeface="Caveat"/>
              </a:rPr>
              <a:t>Ask questions </a:t>
            </a:r>
            <a:endParaRPr sz="5200" b="1">
              <a:solidFill>
                <a:srgbClr val="000000"/>
              </a:solidFill>
              <a:latin typeface="Caveat"/>
              <a:ea typeface="Caveat"/>
              <a:cs typeface="Caveat"/>
              <a:sym typeface="Caveat"/>
            </a:endParaRPr>
          </a:p>
          <a:p>
            <a:pPr marL="0" lvl="0" indent="0" algn="ctr" rtl="0">
              <a:spcBef>
                <a:spcPts val="0"/>
              </a:spcBef>
              <a:spcAft>
                <a:spcPts val="0"/>
              </a:spcAft>
              <a:buNone/>
            </a:pPr>
            <a:r>
              <a:rPr lang="en" sz="3500" b="1">
                <a:solidFill>
                  <a:srgbClr val="000000"/>
                </a:solidFill>
                <a:latin typeface="Caveat"/>
                <a:ea typeface="Caveat"/>
                <a:cs typeface="Caveat"/>
                <a:sym typeface="Caveat"/>
              </a:rPr>
              <a:t>of your Principal and School Board</a:t>
            </a:r>
            <a:endParaRPr sz="3500" b="1">
              <a:solidFill>
                <a:srgbClr val="000000"/>
              </a:solidFill>
              <a:latin typeface="Caveat"/>
              <a:ea typeface="Caveat"/>
              <a:cs typeface="Caveat"/>
              <a:sym typeface="Caveat"/>
            </a:endParaRPr>
          </a:p>
        </p:txBody>
      </p:sp>
      <p:sp>
        <p:nvSpPr>
          <p:cNvPr id="208" name="Google Shape;208;p31"/>
          <p:cNvSpPr txBox="1">
            <a:spLocks noGrp="1"/>
          </p:cNvSpPr>
          <p:nvPr>
            <p:ph type="body" idx="1"/>
          </p:nvPr>
        </p:nvSpPr>
        <p:spPr>
          <a:xfrm>
            <a:off x="311700" y="1789300"/>
            <a:ext cx="5945100" cy="2498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What are the qualifications of library staff?</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Does the teacher librarian team teach with classroom teachers?</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How are information literacy skills taught?</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How old is the library collection?</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What level of funding is allocated to the library?</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What online subscriptions does the library hold?</a:t>
            </a:r>
            <a:endParaRPr>
              <a:solidFill>
                <a:srgbClr val="000000"/>
              </a:solidFill>
            </a:endParaRPr>
          </a:p>
        </p:txBody>
      </p:sp>
      <p:pic>
        <p:nvPicPr>
          <p:cNvPr id="209" name="Google Shape;209;p31"/>
          <p:cNvPicPr preferRelativeResize="0"/>
          <p:nvPr/>
        </p:nvPicPr>
        <p:blipFill>
          <a:blip r:embed="rId3">
            <a:alphaModFix/>
          </a:blip>
          <a:stretch>
            <a:fillRect/>
          </a:stretch>
        </p:blipFill>
        <p:spPr>
          <a:xfrm>
            <a:off x="5938250" y="2017900"/>
            <a:ext cx="2834450" cy="2256150"/>
          </a:xfrm>
          <a:prstGeom prst="rect">
            <a:avLst/>
          </a:prstGeom>
          <a:noFill/>
          <a:ln>
            <a:noFill/>
          </a:ln>
        </p:spPr>
      </p:pic>
      <p:sp>
        <p:nvSpPr>
          <p:cNvPr id="210" name="Google Shape;210;p31"/>
          <p:cNvSpPr txBox="1"/>
          <p:nvPr/>
        </p:nvSpPr>
        <p:spPr>
          <a:xfrm>
            <a:off x="7355475" y="3967308"/>
            <a:ext cx="7923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veat"/>
                <a:ea typeface="Caveat"/>
                <a:cs typeface="Caveat"/>
                <a:sym typeface="Caveat"/>
              </a:rPr>
              <a:t>Pixabay</a:t>
            </a:r>
            <a:endParaRPr dirty="0">
              <a:latin typeface="Caveat"/>
              <a:ea typeface="Caveat"/>
              <a:cs typeface="Caveat"/>
              <a:sym typeface="Cave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311700" y="228300"/>
            <a:ext cx="8520600" cy="78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b="1" dirty="0">
                <a:solidFill>
                  <a:srgbClr val="000000"/>
                </a:solidFill>
                <a:latin typeface="Caveat"/>
                <a:ea typeface="Caveat"/>
                <a:cs typeface="Caveat"/>
                <a:sym typeface="Caveat"/>
              </a:rPr>
              <a:t>Talk to Your Child</a:t>
            </a:r>
            <a:endParaRPr sz="5200" b="1" dirty="0">
              <a:solidFill>
                <a:srgbClr val="000000"/>
              </a:solidFill>
              <a:latin typeface="Caveat"/>
              <a:ea typeface="Caveat"/>
              <a:cs typeface="Caveat"/>
              <a:sym typeface="Caveat"/>
            </a:endParaRPr>
          </a:p>
        </p:txBody>
      </p:sp>
      <p:sp>
        <p:nvSpPr>
          <p:cNvPr id="216" name="Google Shape;216;p32"/>
          <p:cNvSpPr txBox="1">
            <a:spLocks noGrp="1"/>
          </p:cNvSpPr>
          <p:nvPr>
            <p:ph type="body" idx="1"/>
          </p:nvPr>
        </p:nvSpPr>
        <p:spPr>
          <a:xfrm>
            <a:off x="311700" y="1248950"/>
            <a:ext cx="8444400" cy="3664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2200">
                <a:solidFill>
                  <a:srgbClr val="000000"/>
                </a:solidFill>
              </a:rPr>
              <a:t>Can they name several search engines?</a:t>
            </a:r>
            <a:endParaRPr sz="2200">
              <a:solidFill>
                <a:srgbClr val="000000"/>
              </a:solidFill>
            </a:endParaRPr>
          </a:p>
          <a:p>
            <a:pPr marL="457200" lvl="0" indent="-368300" algn="l" rtl="0">
              <a:spcBef>
                <a:spcPts val="1000"/>
              </a:spcBef>
              <a:spcAft>
                <a:spcPts val="0"/>
              </a:spcAft>
              <a:buClr>
                <a:srgbClr val="000000"/>
              </a:buClr>
              <a:buSzPts val="2200"/>
              <a:buChar char="●"/>
            </a:pPr>
            <a:r>
              <a:rPr lang="en" sz="2200">
                <a:solidFill>
                  <a:srgbClr val="000000"/>
                </a:solidFill>
              </a:rPr>
              <a:t>Do they use Advanced Search or Boolean search strategies to find information online?</a:t>
            </a:r>
            <a:endParaRPr sz="2200">
              <a:solidFill>
                <a:srgbClr val="000000"/>
              </a:solidFill>
            </a:endParaRPr>
          </a:p>
          <a:p>
            <a:pPr marL="457200" lvl="0" indent="-368300" algn="l" rtl="0">
              <a:spcBef>
                <a:spcPts val="1000"/>
              </a:spcBef>
              <a:spcAft>
                <a:spcPts val="0"/>
              </a:spcAft>
              <a:buClr>
                <a:srgbClr val="000000"/>
              </a:buClr>
              <a:buSzPts val="2200"/>
              <a:buChar char="●"/>
            </a:pPr>
            <a:r>
              <a:rPr lang="en" sz="2200">
                <a:solidFill>
                  <a:srgbClr val="000000"/>
                </a:solidFill>
              </a:rPr>
              <a:t>What do they look for on a web page to </a:t>
            </a:r>
            <a:br>
              <a:rPr lang="en" sz="2200">
                <a:solidFill>
                  <a:srgbClr val="000000"/>
                </a:solidFill>
              </a:rPr>
            </a:br>
            <a:r>
              <a:rPr lang="en" sz="2200">
                <a:solidFill>
                  <a:srgbClr val="000000"/>
                </a:solidFill>
              </a:rPr>
              <a:t>know the information is trustworthy?</a:t>
            </a:r>
            <a:endParaRPr sz="2200">
              <a:solidFill>
                <a:srgbClr val="000000"/>
              </a:solidFill>
            </a:endParaRPr>
          </a:p>
          <a:p>
            <a:pPr marL="457200" lvl="0" indent="-368300" algn="l" rtl="0">
              <a:spcBef>
                <a:spcPts val="1000"/>
              </a:spcBef>
              <a:spcAft>
                <a:spcPts val="1000"/>
              </a:spcAft>
              <a:buClr>
                <a:srgbClr val="000000"/>
              </a:buClr>
              <a:buSzPts val="2200"/>
              <a:buChar char="●"/>
            </a:pPr>
            <a:r>
              <a:rPr lang="en" sz="2200">
                <a:solidFill>
                  <a:srgbClr val="000000"/>
                </a:solidFill>
              </a:rPr>
              <a:t>What do they know about using and </a:t>
            </a:r>
            <a:br>
              <a:rPr lang="en" sz="2200">
                <a:solidFill>
                  <a:srgbClr val="000000"/>
                </a:solidFill>
              </a:rPr>
            </a:br>
            <a:r>
              <a:rPr lang="en" sz="2200">
                <a:solidFill>
                  <a:srgbClr val="000000"/>
                </a:solidFill>
              </a:rPr>
              <a:t>acknowledging other people's work?</a:t>
            </a:r>
            <a:endParaRPr sz="2200">
              <a:solidFill>
                <a:srgbClr val="000000"/>
              </a:solidFill>
            </a:endParaRPr>
          </a:p>
        </p:txBody>
      </p:sp>
      <p:pic>
        <p:nvPicPr>
          <p:cNvPr id="217" name="Google Shape;217;p32"/>
          <p:cNvPicPr preferRelativeResize="0"/>
          <p:nvPr/>
        </p:nvPicPr>
        <p:blipFill>
          <a:blip r:embed="rId3">
            <a:alphaModFix/>
          </a:blip>
          <a:stretch>
            <a:fillRect/>
          </a:stretch>
        </p:blipFill>
        <p:spPr>
          <a:xfrm>
            <a:off x="6114200" y="2388525"/>
            <a:ext cx="2309175" cy="2309175"/>
          </a:xfrm>
          <a:prstGeom prst="rect">
            <a:avLst/>
          </a:prstGeom>
          <a:noFill/>
          <a:ln>
            <a:noFill/>
          </a:ln>
        </p:spPr>
      </p:pic>
      <p:sp>
        <p:nvSpPr>
          <p:cNvPr id="218" name="Google Shape;218;p32"/>
          <p:cNvSpPr txBox="1"/>
          <p:nvPr/>
        </p:nvSpPr>
        <p:spPr>
          <a:xfrm rot="-2699080">
            <a:off x="7685527" y="4077557"/>
            <a:ext cx="792313" cy="3894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Pixabay</a:t>
            </a:r>
            <a:endParaRPr>
              <a:latin typeface="Caveat"/>
              <a:ea typeface="Caveat"/>
              <a:cs typeface="Caveat"/>
              <a:sym typeface="Cave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311700" y="74700"/>
            <a:ext cx="8520600" cy="94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b="1">
                <a:solidFill>
                  <a:srgbClr val="000000"/>
                </a:solidFill>
                <a:latin typeface="Caveat"/>
                <a:ea typeface="Caveat"/>
                <a:cs typeface="Caveat"/>
                <a:sym typeface="Caveat"/>
              </a:rPr>
              <a:t>Bigger picture action</a:t>
            </a:r>
            <a:endParaRPr sz="5200" b="1">
              <a:solidFill>
                <a:srgbClr val="000000"/>
              </a:solidFill>
              <a:latin typeface="Caveat"/>
              <a:ea typeface="Caveat"/>
              <a:cs typeface="Caveat"/>
              <a:sym typeface="Caveat"/>
            </a:endParaRPr>
          </a:p>
        </p:txBody>
      </p:sp>
      <p:sp>
        <p:nvSpPr>
          <p:cNvPr id="224" name="Google Shape;224;p33"/>
          <p:cNvSpPr txBox="1">
            <a:spLocks noGrp="1"/>
          </p:cNvSpPr>
          <p:nvPr>
            <p:ph type="body" idx="1"/>
          </p:nvPr>
        </p:nvSpPr>
        <p:spPr>
          <a:xfrm>
            <a:off x="311700" y="1017900"/>
            <a:ext cx="8520600" cy="38973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2200">
                <a:solidFill>
                  <a:srgbClr val="000000"/>
                </a:solidFill>
              </a:rPr>
              <a:t>Talk to your friends</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Connect with the </a:t>
            </a:r>
            <a:r>
              <a:rPr lang="en" sz="2200" i="1">
                <a:solidFill>
                  <a:srgbClr val="000000"/>
                </a:solidFill>
              </a:rPr>
              <a:t>Students Need School Libraries</a:t>
            </a:r>
            <a:r>
              <a:rPr lang="en" sz="2200">
                <a:solidFill>
                  <a:srgbClr val="000000"/>
                </a:solidFill>
              </a:rPr>
              <a:t> campaign:</a:t>
            </a:r>
            <a:endParaRPr sz="22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Website full of resources</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Social media </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Newsletter</a:t>
            </a:r>
            <a:endParaRPr sz="18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Talk to or write to politicians:</a:t>
            </a:r>
            <a:endParaRPr sz="22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Education Minister</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Local MLAs</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Federal Minister for Education</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Federal Members of Parliament</a:t>
            </a:r>
            <a:endParaRPr sz="18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Write to the newspaper</a:t>
            </a:r>
            <a:endParaRPr sz="2200">
              <a:solidFill>
                <a:srgbClr val="000000"/>
              </a:solidFill>
            </a:endParaRPr>
          </a:p>
          <a:p>
            <a:pPr marL="0" lvl="0" indent="0" algn="l" rtl="0">
              <a:spcBef>
                <a:spcPts val="1600"/>
              </a:spcBef>
              <a:spcAft>
                <a:spcPts val="1600"/>
              </a:spcAft>
              <a:buNone/>
            </a:pPr>
            <a:endParaRPr sz="2000"/>
          </a:p>
        </p:txBody>
      </p:sp>
      <p:pic>
        <p:nvPicPr>
          <p:cNvPr id="225" name="Google Shape;225;p33"/>
          <p:cNvPicPr preferRelativeResize="0"/>
          <p:nvPr/>
        </p:nvPicPr>
        <p:blipFill>
          <a:blip r:embed="rId3">
            <a:alphaModFix/>
          </a:blip>
          <a:stretch>
            <a:fillRect/>
          </a:stretch>
        </p:blipFill>
        <p:spPr>
          <a:xfrm>
            <a:off x="5780950" y="2035325"/>
            <a:ext cx="2634376" cy="2820199"/>
          </a:xfrm>
          <a:prstGeom prst="rect">
            <a:avLst/>
          </a:prstGeom>
          <a:noFill/>
          <a:ln>
            <a:noFill/>
          </a:ln>
        </p:spPr>
      </p:pic>
      <p:sp>
        <p:nvSpPr>
          <p:cNvPr id="226" name="Google Shape;226;p33"/>
          <p:cNvSpPr txBox="1"/>
          <p:nvPr/>
        </p:nvSpPr>
        <p:spPr>
          <a:xfrm rot="-5400000">
            <a:off x="8141125" y="4324275"/>
            <a:ext cx="7923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Pixabay</a:t>
            </a:r>
            <a:endParaRPr>
              <a:latin typeface="Caveat"/>
              <a:ea typeface="Caveat"/>
              <a:cs typeface="Caveat"/>
              <a:sym typeface="Cave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148750" y="24600"/>
            <a:ext cx="8895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latin typeface="Caveat"/>
                <a:ea typeface="Caveat"/>
                <a:cs typeface="Caveat"/>
                <a:sym typeface="Caveat"/>
              </a:rPr>
              <a:t>	References				</a:t>
            </a:r>
            <a:r>
              <a:rPr lang="en" sz="900" i="1" dirty="0"/>
              <a:t>All Pixabay images used under a </a:t>
            </a:r>
            <a:r>
              <a:rPr lang="en" sz="900" b="1" i="1" dirty="0"/>
              <a:t>CC0 public domain license.</a:t>
            </a:r>
            <a:r>
              <a:rPr lang="en" sz="1900" b="1" dirty="0">
                <a:latin typeface="Caveat"/>
                <a:ea typeface="Caveat"/>
                <a:cs typeface="Caveat"/>
                <a:sym typeface="Caveat"/>
              </a:rPr>
              <a:t> </a:t>
            </a:r>
            <a:endParaRPr sz="1900" b="1" dirty="0">
              <a:latin typeface="Caveat"/>
              <a:ea typeface="Caveat"/>
              <a:cs typeface="Caveat"/>
              <a:sym typeface="Caveat"/>
            </a:endParaRPr>
          </a:p>
        </p:txBody>
      </p:sp>
      <p:sp>
        <p:nvSpPr>
          <p:cNvPr id="232" name="Google Shape;232;p34"/>
          <p:cNvSpPr txBox="1"/>
          <p:nvPr/>
        </p:nvSpPr>
        <p:spPr>
          <a:xfrm>
            <a:off x="148750" y="859500"/>
            <a:ext cx="6257100" cy="36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p>
        </p:txBody>
      </p:sp>
      <p:sp>
        <p:nvSpPr>
          <p:cNvPr id="233" name="Google Shape;233;p34"/>
          <p:cNvSpPr txBox="1"/>
          <p:nvPr/>
        </p:nvSpPr>
        <p:spPr>
          <a:xfrm>
            <a:off x="0" y="324465"/>
            <a:ext cx="9144000" cy="481903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dirty="0">
                <a:solidFill>
                  <a:schemeClr val="dk1"/>
                </a:solidFill>
                <a:highlight>
                  <a:schemeClr val="lt1"/>
                </a:highlight>
              </a:rPr>
              <a:t>Cook,  H. (October 16, 2018) </a:t>
            </a:r>
            <a:r>
              <a:rPr lang="en" sz="900" i="1" dirty="0">
                <a:solidFill>
                  <a:schemeClr val="dk1"/>
                </a:solidFill>
                <a:highlight>
                  <a:schemeClr val="lt1"/>
                </a:highlight>
              </a:rPr>
              <a:t>Extending the shelf life of the school library in the internet age </a:t>
            </a:r>
            <a:r>
              <a:rPr lang="en" sz="900" dirty="0">
                <a:solidFill>
                  <a:schemeClr val="dk1"/>
                </a:solidFill>
                <a:highlight>
                  <a:schemeClr val="lt1"/>
                </a:highlight>
              </a:rPr>
              <a:t>[article]. Retrieved from </a:t>
            </a:r>
            <a:r>
              <a:rPr lang="en" sz="900" i="1" u="sng" dirty="0">
                <a:solidFill>
                  <a:schemeClr val="accent5"/>
                </a:solidFill>
                <a:hlinkClick r:id="rId3"/>
              </a:rPr>
              <a:t>https://www.smh.com.au/education/extending-the-shelf-life-of-the-school-library-in-the-internet-age-20181016-p50a9l.html</a:t>
            </a:r>
            <a:endParaRPr sz="900" i="1" dirty="0">
              <a:solidFill>
                <a:srgbClr val="FF0000"/>
              </a:solidFill>
              <a:highlight>
                <a:schemeClr val="lt1"/>
              </a:highlight>
            </a:endParaRPr>
          </a:p>
          <a:p>
            <a:pPr marL="0" lvl="0" indent="0" algn="l" rtl="0">
              <a:lnSpc>
                <a:spcPct val="115000"/>
              </a:lnSpc>
              <a:spcBef>
                <a:spcPts val="1000"/>
              </a:spcBef>
              <a:spcAft>
                <a:spcPts val="0"/>
              </a:spcAft>
              <a:buClr>
                <a:schemeClr val="dk1"/>
              </a:buClr>
              <a:buSzPts val="1100"/>
              <a:buFont typeface="Arial"/>
              <a:buNone/>
            </a:pPr>
            <a:r>
              <a:rPr lang="en-AU" sz="900" dirty="0">
                <a:solidFill>
                  <a:schemeClr val="dk1"/>
                </a:solidFill>
              </a:rPr>
              <a:t>Dix, K., </a:t>
            </a:r>
            <a:r>
              <a:rPr lang="en-AU" sz="900" dirty="0" err="1">
                <a:solidFill>
                  <a:schemeClr val="dk1"/>
                </a:solidFill>
              </a:rPr>
              <a:t>Felgate</a:t>
            </a:r>
            <a:r>
              <a:rPr lang="en-AU" sz="900" dirty="0">
                <a:solidFill>
                  <a:schemeClr val="dk1"/>
                </a:solidFill>
              </a:rPr>
              <a:t>, R., Ahmed, S.K., </a:t>
            </a:r>
            <a:r>
              <a:rPr lang="en-AU" sz="900" dirty="0" err="1">
                <a:solidFill>
                  <a:schemeClr val="dk1"/>
                </a:solidFill>
              </a:rPr>
              <a:t>Carslake</a:t>
            </a:r>
            <a:r>
              <a:rPr lang="en-AU" sz="900" dirty="0">
                <a:solidFill>
                  <a:schemeClr val="dk1"/>
                </a:solidFill>
              </a:rPr>
              <a:t>, T., &amp; </a:t>
            </a:r>
            <a:r>
              <a:rPr lang="en-AU" sz="900" dirty="0" err="1">
                <a:solidFill>
                  <a:schemeClr val="dk1"/>
                </a:solidFill>
              </a:rPr>
              <a:t>Sniedze</a:t>
            </a:r>
            <a:r>
              <a:rPr lang="en-AU" sz="900" dirty="0">
                <a:solidFill>
                  <a:schemeClr val="dk1"/>
                </a:solidFill>
              </a:rPr>
              <a:t>-Gregory, S. (2020). School libraries in South Australia. 2019 Census. Adelaide, Australia: Australian Council for Educational Research.  Retrieved from </a:t>
            </a:r>
            <a:r>
              <a:rPr lang="en-AU" sz="900" dirty="0">
                <a:solidFill>
                  <a:schemeClr val="dk1"/>
                </a:solidFill>
                <a:hlinkClick r:id="rId4"/>
              </a:rPr>
              <a:t>https://research.acer.edu.au/tll_misc/33/</a:t>
            </a:r>
            <a:r>
              <a:rPr lang="en-AU" sz="900" dirty="0">
                <a:solidFill>
                  <a:schemeClr val="dk1"/>
                </a:solidFill>
              </a:rPr>
              <a:t>   </a:t>
            </a:r>
            <a:endParaRPr lang="en" sz="9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900" dirty="0">
                <a:solidFill>
                  <a:schemeClr val="dk1"/>
                </a:solidFill>
              </a:rPr>
              <a:t>Ferracane, J. (February 2020). </a:t>
            </a:r>
            <a:r>
              <a:rPr lang="en" sz="900" i="1" dirty="0">
                <a:solidFill>
                  <a:schemeClr val="dk1"/>
                </a:solidFill>
              </a:rPr>
              <a:t>Where have all the School Librarians gone? </a:t>
            </a:r>
            <a:r>
              <a:rPr lang="en" sz="900" dirty="0">
                <a:solidFill>
                  <a:schemeClr val="dk1"/>
                </a:solidFill>
              </a:rPr>
              <a:t>[article]. Retrieved from  </a:t>
            </a:r>
            <a:r>
              <a:rPr lang="en" sz="900" i="1" u="sng" dirty="0">
                <a:solidFill>
                  <a:schemeClr val="accent5"/>
                </a:solidFill>
                <a:hlinkClick r:id="rId5"/>
              </a:rPr>
              <a:t>https://www.mychildmagazine.com.au/school-librarians-gone</a:t>
            </a:r>
            <a:r>
              <a:rPr lang="en" sz="900" i="1" dirty="0">
                <a:solidFill>
                  <a:srgbClr val="0000FF"/>
                </a:solidFill>
              </a:rPr>
              <a:t> </a:t>
            </a:r>
            <a:endParaRPr sz="900" dirty="0">
              <a:solidFill>
                <a:schemeClr val="dk1"/>
              </a:solidFill>
            </a:endParaRPr>
          </a:p>
          <a:p>
            <a:pPr marL="0" lvl="0" indent="0" algn="l" rtl="0">
              <a:spcBef>
                <a:spcPts val="1600"/>
              </a:spcBef>
              <a:spcAft>
                <a:spcPts val="0"/>
              </a:spcAft>
              <a:buNone/>
            </a:pPr>
            <a:r>
              <a:rPr lang="en" sz="900" dirty="0">
                <a:solidFill>
                  <a:schemeClr val="dk1"/>
                </a:solidFill>
              </a:rPr>
              <a:t>Half Moon Bay. (2019). </a:t>
            </a:r>
            <a:r>
              <a:rPr lang="en" sz="900" i="1" dirty="0">
                <a:solidFill>
                  <a:schemeClr val="dk1"/>
                </a:solidFill>
              </a:rPr>
              <a:t>Harry Potter - Room of Requirement Tin Sign </a:t>
            </a:r>
            <a:r>
              <a:rPr lang="en" sz="900" dirty="0">
                <a:solidFill>
                  <a:schemeClr val="dk1"/>
                </a:solidFill>
              </a:rPr>
              <a:t>[Image]. Retrieved from </a:t>
            </a:r>
            <a:r>
              <a:rPr lang="en" sz="900" u="sng" dirty="0">
                <a:solidFill>
                  <a:schemeClr val="accent5"/>
                </a:solidFill>
                <a:hlinkClick r:id="rId6"/>
              </a:rPr>
              <a:t>https://bit.ly/38W6Crh</a:t>
            </a:r>
            <a:r>
              <a:rPr lang="en" sz="900" dirty="0">
                <a:solidFill>
                  <a:schemeClr val="dk1"/>
                </a:solidFill>
              </a:rPr>
              <a:t> </a:t>
            </a:r>
            <a:endParaRPr sz="900" dirty="0">
              <a:solidFill>
                <a:schemeClr val="dk1"/>
              </a:solidFill>
            </a:endParaRPr>
          </a:p>
          <a:p>
            <a:pPr marL="0" lvl="0" indent="0" algn="l" rtl="0">
              <a:spcBef>
                <a:spcPts val="1000"/>
              </a:spcBef>
              <a:spcAft>
                <a:spcPts val="0"/>
              </a:spcAft>
              <a:buClr>
                <a:schemeClr val="dk1"/>
              </a:buClr>
              <a:buSzPts val="1100"/>
              <a:buFont typeface="Arial"/>
              <a:buNone/>
            </a:pPr>
            <a:r>
              <a:rPr lang="en" sz="900" dirty="0">
                <a:solidFill>
                  <a:schemeClr val="dk1"/>
                </a:solidFill>
              </a:rPr>
              <a:t>House of Representatives. Education and Employment  (n.d.) </a:t>
            </a:r>
            <a:r>
              <a:rPr lang="en" sz="900" i="1" dirty="0">
                <a:solidFill>
                  <a:schemeClr val="dk1"/>
                </a:solidFill>
              </a:rPr>
              <a:t>Chapter 3 Potential of school libraries and teacher librarians to contribute to improved educational and community outcomes</a:t>
            </a:r>
            <a:r>
              <a:rPr lang="en" sz="900" dirty="0">
                <a:solidFill>
                  <a:schemeClr val="dk1"/>
                </a:solidFill>
              </a:rPr>
              <a:t> [Parliamentary Paper]. Retrieved from </a:t>
            </a:r>
            <a:r>
              <a:rPr lang="en" sz="900" i="1" u="sng" dirty="0">
                <a:solidFill>
                  <a:schemeClr val="accent5"/>
                </a:solidFill>
                <a:highlight>
                  <a:schemeClr val="lt1"/>
                </a:highlight>
                <a:hlinkClick r:id="rId7"/>
              </a:rPr>
              <a:t>https://www.aph.gov.au/Parliamentary_Business/Committees/House_of_Representatives_Committees?url=ee/schoollibraries/report/chapter3.htm#anc17</a:t>
            </a:r>
            <a:endParaRPr sz="900" i="1" dirty="0">
              <a:solidFill>
                <a:srgbClr val="FF0000"/>
              </a:solidFill>
              <a:highlight>
                <a:schemeClr val="lt1"/>
              </a:highlight>
            </a:endParaRPr>
          </a:p>
          <a:p>
            <a:pPr marL="0" lvl="0" indent="0" algn="l" rtl="0">
              <a:spcBef>
                <a:spcPts val="0"/>
              </a:spcBef>
              <a:spcAft>
                <a:spcPts val="0"/>
              </a:spcAft>
              <a:buClr>
                <a:schemeClr val="dk1"/>
              </a:buClr>
              <a:buSzPts val="1100"/>
              <a:buFont typeface="Arial"/>
              <a:buNone/>
            </a:pPr>
            <a:endParaRPr sz="900" i="1" dirty="0">
              <a:solidFill>
                <a:srgbClr val="FF0000"/>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900" dirty="0">
                <a:solidFill>
                  <a:schemeClr val="dk1"/>
                </a:solidFill>
              </a:rPr>
              <a:t>Hughes, H. (2013) School libraries, teacher-librarians and their contribution to student literacy development in Gold Coast schools. SLAQ, Brisbane.  Retrieved from </a:t>
            </a:r>
            <a:r>
              <a:rPr lang="en" sz="900" u="sng" dirty="0">
                <a:solidFill>
                  <a:schemeClr val="hlink"/>
                </a:solidFill>
                <a:hlinkClick r:id="rId8"/>
              </a:rPr>
              <a:t>https://core.ac.uk/download/pdf/10918219.pdf</a:t>
            </a:r>
            <a:r>
              <a:rPr lang="en" sz="900" dirty="0">
                <a:solidFill>
                  <a:schemeClr val="dk1"/>
                </a:solidFill>
              </a:rPr>
              <a:t> </a:t>
            </a:r>
            <a:endParaRPr sz="900" dirty="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900" dirty="0">
                <a:solidFill>
                  <a:schemeClr val="dk1"/>
                </a:solidFill>
              </a:rPr>
              <a:t>Lance, K.C. &amp; Schwarz, B. (2012). How Pennsylvania school libraries pay off: Investments in student achievement and academic standards. Retrieved  from </a:t>
            </a:r>
            <a:r>
              <a:rPr lang="en" sz="900" u="sng" dirty="0">
                <a:solidFill>
                  <a:schemeClr val="hlink"/>
                </a:solidFill>
                <a:hlinkClick r:id="rId9"/>
              </a:rPr>
              <a:t>http://paschoollibraryproject.org/research</a:t>
            </a:r>
            <a:r>
              <a:rPr lang="en" sz="900" dirty="0">
                <a:solidFill>
                  <a:schemeClr val="dk1"/>
                </a:solidFill>
              </a:rPr>
              <a:t> </a:t>
            </a:r>
            <a:endParaRPr sz="900" dirty="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900" dirty="0">
                <a:solidFill>
                  <a:schemeClr val="dk1"/>
                </a:solidFill>
              </a:rPr>
              <a:t>Merga, M. (2019) How do librarians in schools support struggling readers? </a:t>
            </a:r>
            <a:r>
              <a:rPr lang="en" sz="900" i="1" dirty="0">
                <a:solidFill>
                  <a:schemeClr val="dk1"/>
                </a:solidFill>
              </a:rPr>
              <a:t>English in Education</a:t>
            </a:r>
            <a:r>
              <a:rPr lang="en" sz="900" dirty="0">
                <a:solidFill>
                  <a:schemeClr val="dk1"/>
                </a:solidFill>
              </a:rPr>
              <a:t>, </a:t>
            </a:r>
            <a:r>
              <a:rPr lang="en" sz="900" i="1" dirty="0">
                <a:solidFill>
                  <a:schemeClr val="dk1"/>
                </a:solidFill>
              </a:rPr>
              <a:t>53</a:t>
            </a:r>
            <a:r>
              <a:rPr lang="en" sz="900" dirty="0">
                <a:solidFill>
                  <a:schemeClr val="dk1"/>
                </a:solidFill>
              </a:rPr>
              <a:t>(2), 145-160.  Retrieved from </a:t>
            </a:r>
            <a:r>
              <a:rPr lang="en" sz="600" u="sng" dirty="0">
                <a:solidFill>
                  <a:schemeClr val="hlink"/>
                </a:solidFill>
                <a:hlinkClick r:id="rId10"/>
              </a:rPr>
              <a:t>https://www.tandfonline.com/doi/full/10.1080/04250494.2018.1558030</a:t>
            </a:r>
            <a:endParaRPr sz="600" dirty="0">
              <a:solidFill>
                <a:schemeClr val="dk1"/>
              </a:solidFill>
            </a:endParaRPr>
          </a:p>
          <a:p>
            <a:pPr marL="0" lvl="0" indent="0" algn="l" rtl="0">
              <a:spcBef>
                <a:spcPts val="1600"/>
              </a:spcBef>
              <a:spcAft>
                <a:spcPts val="0"/>
              </a:spcAft>
              <a:buNone/>
            </a:pPr>
            <a:r>
              <a:rPr lang="en" sz="900" dirty="0">
                <a:solidFill>
                  <a:schemeClr val="dk1"/>
                </a:solidFill>
              </a:rPr>
              <a:t>Sivatheesan, N. (2017). </a:t>
            </a:r>
            <a:r>
              <a:rPr lang="en" sz="900" i="1" dirty="0">
                <a:solidFill>
                  <a:schemeClr val="dk1"/>
                </a:solidFill>
              </a:rPr>
              <a:t>Fly high</a:t>
            </a:r>
            <a:r>
              <a:rPr lang="en" sz="900" dirty="0">
                <a:solidFill>
                  <a:schemeClr val="dk1"/>
                </a:solidFill>
              </a:rPr>
              <a:t> [Image]. Retrieved from </a:t>
            </a:r>
            <a:r>
              <a:rPr lang="en" sz="900" u="sng" dirty="0">
                <a:solidFill>
                  <a:schemeClr val="accent5"/>
                </a:solidFill>
                <a:hlinkClick r:id="rId11"/>
              </a:rPr>
              <a:t>https://goo.gl/ZZmS9T</a:t>
            </a:r>
            <a:r>
              <a:rPr lang="en" sz="900" dirty="0">
                <a:solidFill>
                  <a:schemeClr val="dk1"/>
                </a:solidFill>
              </a:rPr>
              <a:t> </a:t>
            </a:r>
            <a:endParaRPr sz="900" dirty="0">
              <a:solidFill>
                <a:schemeClr val="dk1"/>
              </a:solidFill>
            </a:endParaRPr>
          </a:p>
          <a:p>
            <a:pPr marL="0" lvl="0" indent="0" algn="l" rtl="0">
              <a:spcBef>
                <a:spcPts val="1000"/>
              </a:spcBef>
              <a:spcAft>
                <a:spcPts val="0"/>
              </a:spcAft>
              <a:buNone/>
            </a:pPr>
            <a:r>
              <a:rPr lang="en" sz="900" dirty="0">
                <a:solidFill>
                  <a:schemeClr val="dk1"/>
                </a:solidFill>
              </a:rPr>
              <a:t>Small, R.V., Shanahan, K. A. &amp; Stasak, M. (2010). The impact of New York‘s school libraries on student achievement and motivation: Phase III. School Library Research, 13. American Library Association. Retrieved from </a:t>
            </a:r>
            <a:r>
              <a:rPr lang="en" sz="900" u="sng" dirty="0">
                <a:solidFill>
                  <a:schemeClr val="hlink"/>
                </a:solidFill>
                <a:hlinkClick r:id="rId12"/>
              </a:rPr>
              <a:t>www.ala.org/aasl/slr/volume13/small-shanahan-stasak</a:t>
            </a:r>
            <a:r>
              <a:rPr lang="en" sz="900" dirty="0">
                <a:solidFill>
                  <a:schemeClr val="dk1"/>
                </a:solidFill>
              </a:rPr>
              <a:t> </a:t>
            </a:r>
            <a:endParaRPr sz="900" dirty="0">
              <a:solidFill>
                <a:schemeClr val="dk1"/>
              </a:solidFill>
            </a:endParaRPr>
          </a:p>
          <a:p>
            <a:pPr marL="0" lvl="0" indent="0" algn="l" rtl="0">
              <a:lnSpc>
                <a:spcPct val="115000"/>
              </a:lnSpc>
              <a:spcBef>
                <a:spcPts val="1000"/>
              </a:spcBef>
              <a:spcAft>
                <a:spcPts val="0"/>
              </a:spcAft>
              <a:buNone/>
            </a:pPr>
            <a:r>
              <a:rPr lang="en" sz="900" dirty="0">
                <a:solidFill>
                  <a:schemeClr val="dk1"/>
                </a:solidFill>
              </a:rPr>
              <a:t>Wasteson, C. (2011). </a:t>
            </a:r>
            <a:r>
              <a:rPr lang="en" sz="900" i="1" dirty="0">
                <a:solidFill>
                  <a:schemeClr val="dk1"/>
                </a:solidFill>
              </a:rPr>
              <a:t>Young Digital Native</a:t>
            </a:r>
            <a:r>
              <a:rPr lang="en" sz="900" dirty="0">
                <a:solidFill>
                  <a:schemeClr val="dk1"/>
                </a:solidFill>
              </a:rPr>
              <a:t> [Image]. Retrieved from </a:t>
            </a:r>
            <a:r>
              <a:rPr lang="en" sz="900" u="sng" dirty="0">
                <a:solidFill>
                  <a:schemeClr val="accent5"/>
                </a:solidFill>
                <a:hlinkClick r:id="rId13"/>
              </a:rPr>
              <a:t>https://bit.ly/2NXvJSl</a:t>
            </a:r>
            <a:r>
              <a:rPr lang="en" sz="900" dirty="0">
                <a:solidFill>
                  <a:schemeClr val="dk1"/>
                </a:solidFill>
              </a:rPr>
              <a:t> Used under a </a:t>
            </a:r>
            <a:r>
              <a:rPr lang="en" sz="900" u="sng" dirty="0">
                <a:solidFill>
                  <a:schemeClr val="accent5"/>
                </a:solidFill>
                <a:hlinkClick r:id="rId14"/>
              </a:rPr>
              <a:t>CC2.0 license</a:t>
            </a:r>
            <a:r>
              <a:rPr lang="en" sz="900" dirty="0">
                <a:solidFill>
                  <a:schemeClr val="dk1"/>
                </a:solidFill>
              </a:rPr>
              <a:t>.</a:t>
            </a:r>
            <a:endParaRPr sz="900" dirty="0">
              <a:solidFill>
                <a:schemeClr val="dk1"/>
              </a:solidFill>
            </a:endParaRPr>
          </a:p>
          <a:p>
            <a:pPr marL="0" lvl="0" indent="0" algn="l" rtl="0">
              <a:spcBef>
                <a:spcPts val="1000"/>
              </a:spcBef>
              <a:spcAft>
                <a:spcPts val="0"/>
              </a:spcAft>
              <a:buNone/>
            </a:pPr>
            <a:r>
              <a:rPr lang="en" sz="900" dirty="0"/>
              <a:t>Weldon, P.R. (2016). </a:t>
            </a:r>
            <a:r>
              <a:rPr lang="en" sz="900" i="1" dirty="0"/>
              <a:t>W</a:t>
            </a:r>
            <a:r>
              <a:rPr lang="en" sz="900" i="1" dirty="0">
                <a:uFill>
                  <a:noFill/>
                </a:uFill>
                <a:hlinkClick r:id="rId15"/>
              </a:rPr>
              <a:t>hat the Staff in Australia’s Schools surveys tell us about teachers working in school libraries</a:t>
            </a:r>
            <a:r>
              <a:rPr lang="en" sz="900" i="1" dirty="0"/>
              <a:t>.</a:t>
            </a:r>
            <a:r>
              <a:rPr lang="en" sz="900" dirty="0"/>
              <a:t> </a:t>
            </a:r>
            <a:r>
              <a:rPr lang="en" sz="900" dirty="0">
                <a:uFill>
                  <a:noFill/>
                </a:uFill>
                <a:hlinkClick r:id="rId16"/>
              </a:rPr>
              <a:t>Australian Council for Educational Research (ACER</a:t>
            </a:r>
            <a:r>
              <a:rPr lang="en" sz="900" dirty="0"/>
              <a:t>). Retrieved from </a:t>
            </a:r>
            <a:r>
              <a:rPr lang="en" sz="900" u="sng" dirty="0">
                <a:solidFill>
                  <a:schemeClr val="hlink"/>
                </a:solidFill>
                <a:hlinkClick r:id="rId17"/>
              </a:rPr>
              <a:t>https://research.acer.edu.au/tll_misc/25/</a:t>
            </a:r>
            <a:r>
              <a:rPr lang="en" sz="900" dirty="0"/>
              <a:t>.</a:t>
            </a:r>
            <a:endParaRPr sz="900" dirty="0"/>
          </a:p>
          <a:p>
            <a:pPr marL="0" lvl="0" indent="0" algn="l" rtl="0">
              <a:spcBef>
                <a:spcPts val="0"/>
              </a:spcBef>
              <a:spcAft>
                <a:spcPts val="0"/>
              </a:spcAft>
              <a:buNone/>
            </a:pPr>
            <a:endParaRPr sz="900" b="1" i="1" dirty="0">
              <a:solidFill>
                <a:srgbClr val="FF0000"/>
              </a:solidFill>
              <a:highlight>
                <a:srgbClr val="FFFFFF"/>
              </a:highlight>
            </a:endParaRPr>
          </a:p>
          <a:p>
            <a:pPr marL="0" lvl="0" indent="0" algn="ctr" rtl="0">
              <a:lnSpc>
                <a:spcPct val="115000"/>
              </a:lnSpc>
              <a:spcBef>
                <a:spcPts val="0"/>
              </a:spcBef>
              <a:spcAft>
                <a:spcPts val="0"/>
              </a:spcAft>
              <a:buNone/>
            </a:pPr>
            <a:endParaRPr sz="900" b="1" dirty="0"/>
          </a:p>
          <a:p>
            <a:pPr marL="0" lvl="0" indent="0" algn="l" rtl="0">
              <a:lnSpc>
                <a:spcPct val="115000"/>
              </a:lnSpc>
              <a:spcBef>
                <a:spcPts val="100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1000"/>
              </a:spcBef>
              <a:spcAft>
                <a:spcPts val="1600"/>
              </a:spcAft>
              <a:buNone/>
            </a:pPr>
            <a:endParaRPr sz="1000" b="1" dirty="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83000">
              <a:srgbClr val="A2C5E5"/>
            </a:gs>
            <a:gs pos="100000">
              <a:srgbClr val="70A4D5"/>
            </a:gs>
          </a:gsLst>
          <a:path path="circle">
            <a:fillToRect l="50000" t="50000" r="50000" b="50000"/>
          </a:path>
          <a:tileRect/>
        </a:gradFill>
        <a:effectLst/>
      </p:bgPr>
    </p:bg>
    <p:spTree>
      <p:nvGrpSpPr>
        <p:cNvPr id="1" name="Shape 237"/>
        <p:cNvGrpSpPr/>
        <p:nvPr/>
      </p:nvGrpSpPr>
      <p:grpSpPr>
        <a:xfrm>
          <a:off x="0" y="0"/>
          <a:ext cx="0" cy="0"/>
          <a:chOff x="0" y="0"/>
          <a:chExt cx="0" cy="0"/>
        </a:xfrm>
      </p:grpSpPr>
      <p:pic>
        <p:nvPicPr>
          <p:cNvPr id="238" name="Google Shape;238;p35"/>
          <p:cNvPicPr preferRelativeResize="0"/>
          <p:nvPr/>
        </p:nvPicPr>
        <p:blipFill>
          <a:blip r:embed="rId3">
            <a:alphaModFix/>
          </a:blip>
          <a:stretch>
            <a:fillRect/>
          </a:stretch>
        </p:blipFill>
        <p:spPr>
          <a:xfrm>
            <a:off x="2410600" y="263250"/>
            <a:ext cx="4322799" cy="1715150"/>
          </a:xfrm>
          <a:prstGeom prst="rect">
            <a:avLst/>
          </a:prstGeom>
          <a:noFill/>
          <a:ln w="9525" cap="flat" cmpd="sng">
            <a:solidFill>
              <a:srgbClr val="000000"/>
            </a:solidFill>
            <a:prstDash val="solid"/>
            <a:round/>
            <a:headEnd type="none" w="sm" len="sm"/>
            <a:tailEnd type="none" w="sm" len="sm"/>
          </a:ln>
        </p:spPr>
      </p:pic>
      <p:grpSp>
        <p:nvGrpSpPr>
          <p:cNvPr id="239" name="Google Shape;239;p35"/>
          <p:cNvGrpSpPr/>
          <p:nvPr/>
        </p:nvGrpSpPr>
        <p:grpSpPr>
          <a:xfrm>
            <a:off x="1748106" y="2234718"/>
            <a:ext cx="7456774" cy="2616392"/>
            <a:chOff x="997023" y="2251758"/>
            <a:chExt cx="7979427" cy="2827920"/>
          </a:xfrm>
        </p:grpSpPr>
        <p:sp>
          <p:nvSpPr>
            <p:cNvPr id="240" name="Google Shape;240;p35"/>
            <p:cNvSpPr txBox="1"/>
            <p:nvPr/>
          </p:nvSpPr>
          <p:spPr>
            <a:xfrm>
              <a:off x="1799550" y="2251758"/>
              <a:ext cx="7176900" cy="2635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200" u="sng" dirty="0">
                  <a:hlinkClick r:id="rId4"/>
                </a:rPr>
                <a:t>https://studentsneedschoollibraries.org.au/</a:t>
              </a:r>
              <a:endParaRPr sz="2200" dirty="0"/>
            </a:p>
            <a:p>
              <a:pPr marL="0" lvl="0" indent="0" algn="l" rtl="0">
                <a:lnSpc>
                  <a:spcPct val="150000"/>
                </a:lnSpc>
                <a:spcBef>
                  <a:spcPts val="1000"/>
                </a:spcBef>
                <a:spcAft>
                  <a:spcPts val="0"/>
                </a:spcAft>
                <a:buNone/>
              </a:pPr>
              <a:r>
                <a:rPr lang="en" sz="2200" dirty="0">
                  <a:uFill>
                    <a:noFill/>
                  </a:uFill>
                  <a:hlinkClick r:id="rId5"/>
                </a:rPr>
                <a:t>StudentsNeedSchoolLibraries</a:t>
              </a:r>
              <a:r>
                <a:rPr lang="en" sz="2200" dirty="0"/>
                <a:t> </a:t>
              </a:r>
              <a:endParaRPr sz="2200" dirty="0"/>
            </a:p>
            <a:p>
              <a:pPr marL="0" lvl="0" indent="0" algn="l" rtl="0">
                <a:lnSpc>
                  <a:spcPct val="150000"/>
                </a:lnSpc>
                <a:spcBef>
                  <a:spcPts val="1000"/>
                </a:spcBef>
                <a:spcAft>
                  <a:spcPts val="0"/>
                </a:spcAft>
                <a:buNone/>
              </a:pPr>
              <a:r>
                <a:rPr lang="en" sz="2200" dirty="0">
                  <a:solidFill>
                    <a:schemeClr val="accent5"/>
                  </a:solidFill>
                </a:rPr>
                <a:t>@NeedSchoolLibs</a:t>
              </a:r>
              <a:endParaRPr sz="2200" dirty="0">
                <a:solidFill>
                  <a:schemeClr val="accent5"/>
                </a:solidFill>
              </a:endParaRPr>
            </a:p>
            <a:p>
              <a:pPr marL="0" lvl="0" indent="0" algn="l" rtl="0">
                <a:lnSpc>
                  <a:spcPct val="200000"/>
                </a:lnSpc>
                <a:spcBef>
                  <a:spcPts val="1000"/>
                </a:spcBef>
                <a:spcAft>
                  <a:spcPts val="1000"/>
                </a:spcAft>
                <a:buNone/>
              </a:pPr>
              <a:r>
                <a:rPr lang="en" sz="2200" dirty="0">
                  <a:uFill>
                    <a:noFill/>
                  </a:uFill>
                  <a:hlinkClick r:id="rId6"/>
                </a:rPr>
                <a:t>studentsneedschoollibraries</a:t>
              </a:r>
              <a:endParaRPr sz="2200" dirty="0"/>
            </a:p>
          </p:txBody>
        </p:sp>
        <p:pic>
          <p:nvPicPr>
            <p:cNvPr id="241" name="Google Shape;241;p35"/>
            <p:cNvPicPr preferRelativeResize="0"/>
            <p:nvPr/>
          </p:nvPicPr>
          <p:blipFill>
            <a:blip r:embed="rId7">
              <a:alphaModFix/>
            </a:blip>
            <a:stretch>
              <a:fillRect/>
            </a:stretch>
          </p:blipFill>
          <p:spPr>
            <a:xfrm>
              <a:off x="1007202" y="3038705"/>
              <a:ext cx="669520" cy="609683"/>
            </a:xfrm>
            <a:prstGeom prst="rect">
              <a:avLst/>
            </a:prstGeom>
            <a:noFill/>
            <a:ln>
              <a:noFill/>
            </a:ln>
          </p:spPr>
        </p:pic>
        <p:pic>
          <p:nvPicPr>
            <p:cNvPr id="242" name="Google Shape;242;p35"/>
            <p:cNvPicPr preferRelativeResize="0"/>
            <p:nvPr/>
          </p:nvPicPr>
          <p:blipFill>
            <a:blip r:embed="rId8">
              <a:alphaModFix/>
            </a:blip>
            <a:stretch>
              <a:fillRect/>
            </a:stretch>
          </p:blipFill>
          <p:spPr>
            <a:xfrm>
              <a:off x="1007200" y="3742488"/>
              <a:ext cx="669519" cy="612238"/>
            </a:xfrm>
            <a:prstGeom prst="rect">
              <a:avLst/>
            </a:prstGeom>
            <a:noFill/>
            <a:ln>
              <a:noFill/>
            </a:ln>
          </p:spPr>
        </p:pic>
        <p:pic>
          <p:nvPicPr>
            <p:cNvPr id="243" name="Google Shape;243;p35"/>
            <p:cNvPicPr preferRelativeResize="0"/>
            <p:nvPr/>
          </p:nvPicPr>
          <p:blipFill>
            <a:blip r:embed="rId9">
              <a:alphaModFix/>
            </a:blip>
            <a:stretch>
              <a:fillRect/>
            </a:stretch>
          </p:blipFill>
          <p:spPr>
            <a:xfrm>
              <a:off x="997023" y="4448825"/>
              <a:ext cx="689877" cy="630853"/>
            </a:xfrm>
            <a:prstGeom prst="rect">
              <a:avLst/>
            </a:prstGeom>
            <a:noFill/>
            <a:ln>
              <a:noFill/>
            </a:ln>
          </p:spPr>
        </p:pic>
        <p:pic>
          <p:nvPicPr>
            <p:cNvPr id="244" name="Google Shape;244;p35"/>
            <p:cNvPicPr preferRelativeResize="0"/>
            <p:nvPr/>
          </p:nvPicPr>
          <p:blipFill>
            <a:blip r:embed="rId10">
              <a:alphaModFix/>
            </a:blip>
            <a:stretch>
              <a:fillRect/>
            </a:stretch>
          </p:blipFill>
          <p:spPr>
            <a:xfrm>
              <a:off x="997025" y="2254701"/>
              <a:ext cx="689875" cy="689876"/>
            </a:xfrm>
            <a:prstGeom prst="rect">
              <a:avLst/>
            </a:prstGeom>
            <a:noFill/>
            <a:ln>
              <a:noFill/>
            </a:ln>
          </p:spPr>
        </p:pic>
      </p:grpSp>
      <p:sp>
        <p:nvSpPr>
          <p:cNvPr id="245" name="Google Shape;245;p35"/>
          <p:cNvSpPr/>
          <p:nvPr/>
        </p:nvSpPr>
        <p:spPr>
          <a:xfrm>
            <a:off x="6481719" y="3613941"/>
            <a:ext cx="2429005" cy="898383"/>
          </a:xfrm>
          <a:prstGeom prst="ellipse">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t> Join us!</a:t>
            </a:r>
            <a:endParaRPr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83000">
              <a:srgbClr val="A2C5E5"/>
            </a:gs>
            <a:gs pos="100000">
              <a:srgbClr val="70A4D5"/>
            </a:gs>
          </a:gsLst>
          <a:path path="circle">
            <a:fillToRect l="50000" t="50000" r="50000" b="50000"/>
          </a:path>
          <a:tileRect/>
        </a:gra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ctrTitle"/>
          </p:nvPr>
        </p:nvSpPr>
        <p:spPr>
          <a:xfrm>
            <a:off x="367000" y="304175"/>
            <a:ext cx="8520600" cy="16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b="1">
              <a:latin typeface="Caveat"/>
              <a:ea typeface="Caveat"/>
              <a:cs typeface="Caveat"/>
              <a:sym typeface="Caveat"/>
            </a:endParaRPr>
          </a:p>
          <a:p>
            <a:pPr marL="0" lvl="0" indent="0" algn="ctr" rtl="0">
              <a:spcBef>
                <a:spcPts val="0"/>
              </a:spcBef>
              <a:spcAft>
                <a:spcPts val="0"/>
              </a:spcAft>
              <a:buNone/>
            </a:pPr>
            <a:r>
              <a:rPr lang="en" b="1">
                <a:latin typeface="Caveat"/>
                <a:ea typeface="Caveat"/>
                <a:cs typeface="Caveat"/>
                <a:sym typeface="Caveat"/>
              </a:rPr>
              <a:t>What do School Libraries </a:t>
            </a:r>
            <a:endParaRPr b="1">
              <a:latin typeface="Caveat"/>
              <a:ea typeface="Caveat"/>
              <a:cs typeface="Caveat"/>
              <a:sym typeface="Caveat"/>
            </a:endParaRPr>
          </a:p>
          <a:p>
            <a:pPr marL="0" lvl="0" indent="0" algn="ctr" rtl="0">
              <a:spcBef>
                <a:spcPts val="0"/>
              </a:spcBef>
              <a:spcAft>
                <a:spcPts val="0"/>
              </a:spcAft>
              <a:buNone/>
            </a:pPr>
            <a:r>
              <a:rPr lang="en" b="1">
                <a:latin typeface="Caveat"/>
                <a:ea typeface="Caveat"/>
                <a:cs typeface="Caveat"/>
                <a:sym typeface="Caveat"/>
              </a:rPr>
              <a:t>Bring to Mind?</a:t>
            </a:r>
            <a:endParaRPr b="1">
              <a:latin typeface="Caveat"/>
              <a:ea typeface="Caveat"/>
              <a:cs typeface="Caveat"/>
              <a:sym typeface="Caveat"/>
            </a:endParaRPr>
          </a:p>
        </p:txBody>
      </p:sp>
      <p:sp>
        <p:nvSpPr>
          <p:cNvPr id="73" name="Google Shape;73;p15"/>
          <p:cNvSpPr txBox="1">
            <a:spLocks noGrp="1"/>
          </p:cNvSpPr>
          <p:nvPr>
            <p:ph type="subTitle" idx="1"/>
          </p:nvPr>
        </p:nvSpPr>
        <p:spPr>
          <a:xfrm>
            <a:off x="758325" y="1968275"/>
            <a:ext cx="8229300" cy="30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000">
                <a:solidFill>
                  <a:schemeClr val="dk1"/>
                </a:solidFill>
                <a:latin typeface="Caveat"/>
                <a:ea typeface="Caveat"/>
                <a:cs typeface="Caveat"/>
                <a:sym typeface="Caveat"/>
              </a:rPr>
              <a:t>Some people still only think about. . . </a:t>
            </a:r>
            <a:endParaRPr sz="4000">
              <a:solidFill>
                <a:schemeClr val="dk1"/>
              </a:solidFill>
              <a:latin typeface="Caveat"/>
              <a:ea typeface="Caveat"/>
              <a:cs typeface="Caveat"/>
              <a:sym typeface="Caveat"/>
            </a:endParaRPr>
          </a:p>
          <a:p>
            <a:pPr marL="0" lvl="0" indent="0" algn="l" rtl="0">
              <a:spcBef>
                <a:spcPts val="0"/>
              </a:spcBef>
              <a:spcAft>
                <a:spcPts val="0"/>
              </a:spcAft>
              <a:buNone/>
            </a:pPr>
            <a:endParaRPr sz="2200" b="1">
              <a:latin typeface="Verdana"/>
              <a:ea typeface="Verdana"/>
              <a:cs typeface="Verdana"/>
              <a:sym typeface="Verdana"/>
            </a:endParaRPr>
          </a:p>
          <a:p>
            <a:pPr marL="457200" lvl="0" indent="-368300" algn="l" rtl="0">
              <a:lnSpc>
                <a:spcPct val="150000"/>
              </a:lnSpc>
              <a:spcBef>
                <a:spcPts val="0"/>
              </a:spcBef>
              <a:spcAft>
                <a:spcPts val="0"/>
              </a:spcAft>
              <a:buClr>
                <a:srgbClr val="000000"/>
              </a:buClr>
              <a:buSzPts val="2200"/>
              <a:buChar char="●"/>
            </a:pPr>
            <a:r>
              <a:rPr lang="en" sz="2200">
                <a:solidFill>
                  <a:srgbClr val="000000"/>
                </a:solidFill>
              </a:rPr>
              <a:t>Borrowing books</a:t>
            </a:r>
            <a:endParaRPr sz="2200">
              <a:solidFill>
                <a:srgbClr val="000000"/>
              </a:solidFill>
            </a:endParaRPr>
          </a:p>
          <a:p>
            <a:pPr marL="457200" lvl="0" indent="-368300" algn="l" rtl="0">
              <a:lnSpc>
                <a:spcPct val="150000"/>
              </a:lnSpc>
              <a:spcBef>
                <a:spcPts val="0"/>
              </a:spcBef>
              <a:spcAft>
                <a:spcPts val="0"/>
              </a:spcAft>
              <a:buClr>
                <a:srgbClr val="000000"/>
              </a:buClr>
              <a:buSzPts val="2200"/>
              <a:buChar char="●"/>
            </a:pPr>
            <a:r>
              <a:rPr lang="en" sz="2200">
                <a:solidFill>
                  <a:srgbClr val="000000"/>
                </a:solidFill>
              </a:rPr>
              <a:t>Listening to stories being read</a:t>
            </a:r>
            <a:endParaRPr sz="2200">
              <a:solidFill>
                <a:srgbClr val="000000"/>
              </a:solidFill>
            </a:endParaRPr>
          </a:p>
          <a:p>
            <a:pPr marL="457200" lvl="0" indent="-368300" algn="l" rtl="0">
              <a:lnSpc>
                <a:spcPct val="150000"/>
              </a:lnSpc>
              <a:spcBef>
                <a:spcPts val="0"/>
              </a:spcBef>
              <a:spcAft>
                <a:spcPts val="0"/>
              </a:spcAft>
              <a:buClr>
                <a:srgbClr val="000000"/>
              </a:buClr>
              <a:buSzPts val="2200"/>
              <a:buChar char="●"/>
            </a:pPr>
            <a:r>
              <a:rPr lang="en" sz="2200">
                <a:solidFill>
                  <a:srgbClr val="000000"/>
                </a:solidFill>
              </a:rPr>
              <a:t>Being shushed</a:t>
            </a:r>
            <a:endParaRPr/>
          </a:p>
        </p:txBody>
      </p:sp>
      <p:pic>
        <p:nvPicPr>
          <p:cNvPr id="74" name="Google Shape;74;p15"/>
          <p:cNvPicPr preferRelativeResize="0"/>
          <p:nvPr/>
        </p:nvPicPr>
        <p:blipFill rotWithShape="1">
          <a:blip r:embed="rId3">
            <a:alphaModFix/>
          </a:blip>
          <a:srcRect l="-10110" t="2810" r="10109" b="-2810"/>
          <a:stretch/>
        </p:blipFill>
        <p:spPr>
          <a:xfrm>
            <a:off x="6385961" y="2571750"/>
            <a:ext cx="2261325" cy="2713601"/>
          </a:xfrm>
          <a:prstGeom prst="rect">
            <a:avLst/>
          </a:prstGeom>
          <a:noFill/>
          <a:ln>
            <a:noFill/>
          </a:ln>
        </p:spPr>
      </p:pic>
      <p:sp>
        <p:nvSpPr>
          <p:cNvPr id="75" name="Google Shape;75;p15"/>
          <p:cNvSpPr txBox="1"/>
          <p:nvPr/>
        </p:nvSpPr>
        <p:spPr>
          <a:xfrm rot="-2368170">
            <a:off x="7821481" y="4543779"/>
            <a:ext cx="792395" cy="3893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veat"/>
                <a:ea typeface="Caveat"/>
                <a:cs typeface="Caveat"/>
                <a:sym typeface="Caveat"/>
              </a:rPr>
              <a:t>Pixabay</a:t>
            </a:r>
            <a:endParaRPr dirty="0">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ctrTitle"/>
          </p:nvPr>
        </p:nvSpPr>
        <p:spPr>
          <a:xfrm>
            <a:off x="367000" y="151775"/>
            <a:ext cx="8520600" cy="96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1" dirty="0">
                <a:latin typeface="Caveat"/>
                <a:ea typeface="Caveat"/>
                <a:cs typeface="Caveat"/>
                <a:sym typeface="Caveat"/>
              </a:rPr>
              <a:t>School Libraries are Actually More Like This!</a:t>
            </a:r>
            <a:endParaRPr sz="4000" b="1" dirty="0">
              <a:latin typeface="Caveat"/>
              <a:ea typeface="Caveat"/>
              <a:cs typeface="Caveat"/>
              <a:sym typeface="Caveat"/>
            </a:endParaRPr>
          </a:p>
        </p:txBody>
      </p:sp>
      <p:pic>
        <p:nvPicPr>
          <p:cNvPr id="81" name="Google Shape;81;p16"/>
          <p:cNvPicPr preferRelativeResize="0"/>
          <p:nvPr/>
        </p:nvPicPr>
        <p:blipFill>
          <a:blip r:embed="rId3">
            <a:alphaModFix/>
          </a:blip>
          <a:stretch>
            <a:fillRect/>
          </a:stretch>
        </p:blipFill>
        <p:spPr>
          <a:xfrm>
            <a:off x="2008763" y="1116875"/>
            <a:ext cx="5126480" cy="3721824"/>
          </a:xfrm>
          <a:prstGeom prst="rect">
            <a:avLst/>
          </a:prstGeom>
          <a:noFill/>
          <a:ln>
            <a:noFill/>
          </a:ln>
        </p:spPr>
      </p:pic>
      <p:sp>
        <p:nvSpPr>
          <p:cNvPr id="82" name="Google Shape;82;p16"/>
          <p:cNvSpPr txBox="1"/>
          <p:nvPr/>
        </p:nvSpPr>
        <p:spPr>
          <a:xfrm>
            <a:off x="5352950" y="4720850"/>
            <a:ext cx="1782300" cy="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(Half Moon Bay, 2019)</a:t>
            </a:r>
            <a:endParaRPr>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2CC"/>
            </a:gs>
            <a:gs pos="100000">
              <a:srgbClr val="FAD25C"/>
            </a:gs>
          </a:gsLst>
          <a:path path="circle">
            <a:fillToRect l="50000" t="50000" r="50000" b="50000"/>
          </a:path>
          <a:tileRect/>
        </a:gra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ctrTitle"/>
          </p:nvPr>
        </p:nvSpPr>
        <p:spPr>
          <a:xfrm>
            <a:off x="367000" y="151775"/>
            <a:ext cx="8520600" cy="96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600" b="1">
                <a:latin typeface="Caveat"/>
                <a:ea typeface="Caveat"/>
                <a:cs typeface="Caveat"/>
                <a:sym typeface="Caveat"/>
              </a:rPr>
              <a:t>What Do You Learn in a School Library?</a:t>
            </a:r>
            <a:endParaRPr sz="4600" b="1">
              <a:latin typeface="Caveat"/>
              <a:ea typeface="Caveat"/>
              <a:cs typeface="Caveat"/>
              <a:sym typeface="Caveat"/>
            </a:endParaRPr>
          </a:p>
        </p:txBody>
      </p:sp>
      <p:pic>
        <p:nvPicPr>
          <p:cNvPr id="88" name="Google Shape;88;p17" descr="School libraries support students and educators by providing stories, information and assistance just like they always have. Thriving school libraries utilise digital platforms and databases and save the precious time of students and teachers. Students learn to retrieve information faster with greater efficiency, to think critically and to evaluate authenticity of information.  A highlight of this film is Kika’s grasp of Google’s Advanced Search features to dramatically increase her productivity. &#10;&#10;Featuring: Teacher librarian, Holly Godfree; Teacher librarian, Emily Squires; student, Kika; and author, Morris Gleitzman discuss school libraries.  &#10;&#10;This is one of 17 short films made for the &quot;Students Need School Libraries&quot; campaign by three Year 12 media students at Lake Tuggeranong College, Australian Capital Territory.  For the full details about the credits, please go to www.studentsneedschoollibraries.org.au. These films have an attribution, non-commercial Creative Commons license." title="What do you Learn in a School Library?">
            <a:hlinkClick r:id="rId3"/>
          </p:cNvPr>
          <p:cNvPicPr preferRelativeResize="0"/>
          <p:nvPr/>
        </p:nvPicPr>
        <p:blipFill>
          <a:blip r:embed="rId4">
            <a:alphaModFix/>
          </a:blip>
          <a:stretch>
            <a:fillRect/>
          </a:stretch>
        </p:blipFill>
        <p:spPr>
          <a:xfrm>
            <a:off x="2286000" y="1188700"/>
            <a:ext cx="4572000" cy="3429000"/>
          </a:xfrm>
          <a:prstGeom prst="rect">
            <a:avLst/>
          </a:prstGeom>
          <a:noFill/>
          <a:ln>
            <a:noFill/>
          </a:ln>
        </p:spPr>
      </p:pic>
      <p:sp>
        <p:nvSpPr>
          <p:cNvPr id="2" name="TextBox 1">
            <a:extLst>
              <a:ext uri="{FF2B5EF4-FFF2-40B4-BE49-F238E27FC236}">
                <a16:creationId xmlns:a16="http://schemas.microsoft.com/office/drawing/2014/main" id="{F829D954-7C29-47E8-90DF-D4174E2CCDCA}"/>
              </a:ext>
            </a:extLst>
          </p:cNvPr>
          <p:cNvSpPr txBox="1"/>
          <p:nvPr/>
        </p:nvSpPr>
        <p:spPr>
          <a:xfrm>
            <a:off x="5569527" y="4676391"/>
            <a:ext cx="2161310" cy="307777"/>
          </a:xfrm>
          <a:prstGeom prst="rect">
            <a:avLst/>
          </a:prstGeom>
          <a:noFill/>
        </p:spPr>
        <p:txBody>
          <a:bodyPr wrap="square" rtlCol="0">
            <a:spAutoFit/>
          </a:bodyPr>
          <a:lstStyle/>
          <a:p>
            <a:r>
              <a:rPr lang="en-AU" dirty="0"/>
              <a:t>Press </a:t>
            </a:r>
            <a:r>
              <a:rPr lang="en-AU" i="1" dirty="0"/>
              <a:t>Ctrl + Click </a:t>
            </a:r>
            <a:r>
              <a:rPr lang="en-AU" dirty="0"/>
              <a:t>to Play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93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a:solidFill>
                  <a:srgbClr val="000000"/>
                </a:solidFill>
                <a:latin typeface="Caveat"/>
                <a:ea typeface="Caveat"/>
                <a:cs typeface="Caveat"/>
                <a:sym typeface="Caveat"/>
              </a:rPr>
              <a:t>Most Important Factor: </a:t>
            </a:r>
            <a:endParaRPr sz="4500">
              <a:solidFill>
                <a:srgbClr val="000000"/>
              </a:solidFill>
              <a:latin typeface="Caveat"/>
              <a:ea typeface="Caveat"/>
              <a:cs typeface="Caveat"/>
              <a:sym typeface="Caveat"/>
            </a:endParaRPr>
          </a:p>
          <a:p>
            <a:pPr marL="0" lvl="0" indent="0" algn="ctr" rtl="0">
              <a:spcBef>
                <a:spcPts val="0"/>
              </a:spcBef>
              <a:spcAft>
                <a:spcPts val="0"/>
              </a:spcAft>
              <a:buNone/>
            </a:pPr>
            <a:r>
              <a:rPr lang="en" sz="4500" b="1">
                <a:solidFill>
                  <a:srgbClr val="000000"/>
                </a:solidFill>
                <a:latin typeface="Caveat"/>
                <a:ea typeface="Caveat"/>
                <a:cs typeface="Caveat"/>
                <a:sym typeface="Caveat"/>
              </a:rPr>
              <a:t>WHO is running the library </a:t>
            </a:r>
            <a:endParaRPr sz="4500" b="1">
              <a:solidFill>
                <a:srgbClr val="000000"/>
              </a:solidFill>
              <a:latin typeface="Caveat"/>
              <a:ea typeface="Caveat"/>
              <a:cs typeface="Caveat"/>
              <a:sym typeface="Caveat"/>
            </a:endParaRPr>
          </a:p>
        </p:txBody>
      </p:sp>
      <p:sp>
        <p:nvSpPr>
          <p:cNvPr id="95" name="Google Shape;95;p18"/>
          <p:cNvSpPr txBox="1"/>
          <p:nvPr/>
        </p:nvSpPr>
        <p:spPr>
          <a:xfrm>
            <a:off x="595275" y="2243875"/>
            <a:ext cx="3358200" cy="2701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200">
                <a:solidFill>
                  <a:schemeClr val="dk1"/>
                </a:solidFill>
              </a:rPr>
              <a:t>The “Right” People:</a:t>
            </a:r>
            <a:endParaRPr sz="2200">
              <a:solidFill>
                <a:schemeClr val="dk1"/>
              </a:solidFill>
            </a:endParaRPr>
          </a:p>
          <a:p>
            <a:pPr marL="457200" lvl="0" indent="-368300" algn="l" rtl="0">
              <a:lnSpc>
                <a:spcPct val="150000"/>
              </a:lnSpc>
              <a:spcBef>
                <a:spcPts val="0"/>
              </a:spcBef>
              <a:spcAft>
                <a:spcPts val="0"/>
              </a:spcAft>
              <a:buClr>
                <a:schemeClr val="dk1"/>
              </a:buClr>
              <a:buSzPts val="2200"/>
              <a:buChar char="●"/>
            </a:pPr>
            <a:r>
              <a:rPr lang="en" sz="2200">
                <a:solidFill>
                  <a:schemeClr val="dk1"/>
                </a:solidFill>
              </a:rPr>
              <a:t>Are Friendly </a:t>
            </a:r>
            <a:endParaRPr sz="2200">
              <a:solidFill>
                <a:schemeClr val="dk1"/>
              </a:solidFill>
            </a:endParaRPr>
          </a:p>
          <a:p>
            <a:pPr marL="457200" lvl="0" indent="-368300" algn="l" rtl="0">
              <a:lnSpc>
                <a:spcPct val="150000"/>
              </a:lnSpc>
              <a:spcBef>
                <a:spcPts val="0"/>
              </a:spcBef>
              <a:spcAft>
                <a:spcPts val="0"/>
              </a:spcAft>
              <a:buClr>
                <a:schemeClr val="dk1"/>
              </a:buClr>
              <a:buSzPts val="2200"/>
              <a:buChar char="●"/>
            </a:pPr>
            <a:r>
              <a:rPr lang="en" sz="2200">
                <a:solidFill>
                  <a:schemeClr val="dk1"/>
                </a:solidFill>
              </a:rPr>
              <a:t>Are Organised</a:t>
            </a:r>
            <a:endParaRPr sz="2200">
              <a:solidFill>
                <a:schemeClr val="dk1"/>
              </a:solidFill>
            </a:endParaRPr>
          </a:p>
          <a:p>
            <a:pPr marL="457200" lvl="0" indent="-368300" algn="l" rtl="0">
              <a:lnSpc>
                <a:spcPct val="150000"/>
              </a:lnSpc>
              <a:spcBef>
                <a:spcPts val="0"/>
              </a:spcBef>
              <a:spcAft>
                <a:spcPts val="0"/>
              </a:spcAft>
              <a:buClr>
                <a:schemeClr val="dk1"/>
              </a:buClr>
              <a:buSzPts val="2200"/>
              <a:buChar char="●"/>
            </a:pPr>
            <a:r>
              <a:rPr lang="en" sz="2200">
                <a:solidFill>
                  <a:schemeClr val="dk1"/>
                </a:solidFill>
              </a:rPr>
              <a:t>Have Qualifications </a:t>
            </a:r>
            <a:endParaRPr sz="2200">
              <a:solidFill>
                <a:schemeClr val="dk1"/>
              </a:solidFill>
            </a:endParaRPr>
          </a:p>
        </p:txBody>
      </p:sp>
      <p:sp>
        <p:nvSpPr>
          <p:cNvPr id="96" name="Google Shape;96;p18"/>
          <p:cNvSpPr txBox="1"/>
          <p:nvPr/>
        </p:nvSpPr>
        <p:spPr>
          <a:xfrm>
            <a:off x="4806350" y="4582925"/>
            <a:ext cx="3746100" cy="539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solidFill>
                  <a:schemeClr val="dk1"/>
                </a:solidFill>
              </a:rPr>
              <a:t>Watch </a:t>
            </a:r>
            <a:r>
              <a:rPr lang="en" sz="1200" i="1">
                <a:solidFill>
                  <a:schemeClr val="dk1"/>
                </a:solidFill>
              </a:rPr>
              <a:t>Teacher? Librarian? Teacher Librarian?</a:t>
            </a:r>
            <a:endParaRPr sz="1200" i="1"/>
          </a:p>
        </p:txBody>
      </p:sp>
      <p:pic>
        <p:nvPicPr>
          <p:cNvPr id="3" name="Picture 2">
            <a:hlinkClick r:id="rId3"/>
            <a:extLst>
              <a:ext uri="{FF2B5EF4-FFF2-40B4-BE49-F238E27FC236}">
                <a16:creationId xmlns:a16="http://schemas.microsoft.com/office/drawing/2014/main" id="{0435F30D-5F56-49E8-831F-D2071E11C7A7}"/>
              </a:ext>
            </a:extLst>
          </p:cNvPr>
          <p:cNvPicPr>
            <a:picLocks noChangeAspect="1"/>
          </p:cNvPicPr>
          <p:nvPr/>
        </p:nvPicPr>
        <p:blipFill>
          <a:blip r:embed="rId4"/>
          <a:stretch>
            <a:fillRect/>
          </a:stretch>
        </p:blipFill>
        <p:spPr>
          <a:xfrm>
            <a:off x="4806350" y="2571750"/>
            <a:ext cx="3343275" cy="1885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path path="circle">
            <a:fillToRect l="50000" t="50000" r="50000" b="50000"/>
          </a:path>
          <a:tileRect/>
        </a:gradFill>
        <a:effectLst/>
      </p:bgPr>
    </p:bg>
    <p:spTree>
      <p:nvGrpSpPr>
        <p:cNvPr id="1" name="Shape 100"/>
        <p:cNvGrpSpPr/>
        <p:nvPr/>
      </p:nvGrpSpPr>
      <p:grpSpPr>
        <a:xfrm>
          <a:off x="0" y="0"/>
          <a:ext cx="0" cy="0"/>
          <a:chOff x="0" y="0"/>
          <a:chExt cx="0" cy="0"/>
        </a:xfrm>
      </p:grpSpPr>
      <p:sp>
        <p:nvSpPr>
          <p:cNvPr id="101" name="Google Shape;101;p19"/>
          <p:cNvSpPr txBox="1"/>
          <p:nvPr/>
        </p:nvSpPr>
        <p:spPr>
          <a:xfrm>
            <a:off x="1933325" y="214025"/>
            <a:ext cx="5618100" cy="85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4800">
                <a:solidFill>
                  <a:srgbClr val="FFFFFF"/>
                </a:solidFill>
                <a:latin typeface="Caveat"/>
                <a:ea typeface="Caveat"/>
                <a:cs typeface="Caveat"/>
                <a:sym typeface="Caveat"/>
              </a:rPr>
              <a:t>“Digital native” = </a:t>
            </a:r>
            <a:r>
              <a:rPr lang="en" sz="4800" b="1">
                <a:solidFill>
                  <a:srgbClr val="FF0000"/>
                </a:solidFill>
                <a:latin typeface="Caveat"/>
                <a:ea typeface="Caveat"/>
                <a:cs typeface="Caveat"/>
                <a:sym typeface="Caveat"/>
              </a:rPr>
              <a:t>MYTH!</a:t>
            </a:r>
            <a:endParaRPr sz="4800" b="1">
              <a:solidFill>
                <a:srgbClr val="FF0000"/>
              </a:solidFill>
            </a:endParaRPr>
          </a:p>
        </p:txBody>
      </p:sp>
      <p:grpSp>
        <p:nvGrpSpPr>
          <p:cNvPr id="102" name="Google Shape;102;p19"/>
          <p:cNvGrpSpPr/>
          <p:nvPr/>
        </p:nvGrpSpPr>
        <p:grpSpPr>
          <a:xfrm>
            <a:off x="624849" y="1323854"/>
            <a:ext cx="3614143" cy="2495775"/>
            <a:chOff x="884350" y="2060563"/>
            <a:chExt cx="4205426" cy="2791382"/>
          </a:xfrm>
        </p:grpSpPr>
        <p:pic>
          <p:nvPicPr>
            <p:cNvPr id="103" name="Google Shape;103;p19"/>
            <p:cNvPicPr preferRelativeResize="0"/>
            <p:nvPr/>
          </p:nvPicPr>
          <p:blipFill>
            <a:blip r:embed="rId3">
              <a:alphaModFix/>
            </a:blip>
            <a:stretch>
              <a:fillRect/>
            </a:stretch>
          </p:blipFill>
          <p:spPr>
            <a:xfrm>
              <a:off x="884350" y="2060569"/>
              <a:ext cx="4205426" cy="2791375"/>
            </a:xfrm>
            <a:prstGeom prst="rect">
              <a:avLst/>
            </a:prstGeom>
            <a:noFill/>
            <a:ln>
              <a:noFill/>
            </a:ln>
          </p:spPr>
        </p:pic>
        <p:cxnSp>
          <p:nvCxnSpPr>
            <p:cNvPr id="104" name="Google Shape;104;p19"/>
            <p:cNvCxnSpPr/>
            <p:nvPr/>
          </p:nvCxnSpPr>
          <p:spPr>
            <a:xfrm>
              <a:off x="940175" y="2060563"/>
              <a:ext cx="4149600" cy="2726100"/>
            </a:xfrm>
            <a:prstGeom prst="straightConnector1">
              <a:avLst/>
            </a:prstGeom>
            <a:noFill/>
            <a:ln w="152400" cap="flat" cmpd="sng">
              <a:solidFill>
                <a:srgbClr val="FF0000"/>
              </a:solidFill>
              <a:prstDash val="solid"/>
              <a:round/>
              <a:headEnd type="none" w="med" len="med"/>
              <a:tailEnd type="none" w="med" len="med"/>
            </a:ln>
          </p:spPr>
        </p:cxnSp>
      </p:grpSp>
      <p:sp>
        <p:nvSpPr>
          <p:cNvPr id="105" name="Google Shape;105;p19"/>
          <p:cNvSpPr txBox="1"/>
          <p:nvPr/>
        </p:nvSpPr>
        <p:spPr>
          <a:xfrm>
            <a:off x="4614275" y="1311675"/>
            <a:ext cx="4118700" cy="24957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200">
                <a:solidFill>
                  <a:schemeClr val="lt1"/>
                </a:solidFill>
              </a:rPr>
              <a:t>A toddler with an iPad does not </a:t>
            </a:r>
            <a:endParaRPr sz="2200">
              <a:solidFill>
                <a:schemeClr val="lt1"/>
              </a:solidFill>
            </a:endParaRPr>
          </a:p>
          <a:p>
            <a:pPr marL="0" lvl="0" indent="0" algn="ctr" rtl="0">
              <a:lnSpc>
                <a:spcPct val="150000"/>
              </a:lnSpc>
              <a:spcBef>
                <a:spcPts val="0"/>
              </a:spcBef>
              <a:spcAft>
                <a:spcPts val="0"/>
              </a:spcAft>
              <a:buNone/>
            </a:pPr>
            <a:r>
              <a:rPr lang="en" sz="2200">
                <a:solidFill>
                  <a:schemeClr val="lt1"/>
                </a:solidFill>
              </a:rPr>
              <a:t>just naturally “become” </a:t>
            </a:r>
            <a:endParaRPr sz="2200">
              <a:solidFill>
                <a:schemeClr val="lt1"/>
              </a:solidFill>
            </a:endParaRPr>
          </a:p>
          <a:p>
            <a:pPr marL="0" lvl="0" indent="0" algn="ctr" rtl="0">
              <a:lnSpc>
                <a:spcPct val="150000"/>
              </a:lnSpc>
              <a:spcBef>
                <a:spcPts val="0"/>
              </a:spcBef>
              <a:spcAft>
                <a:spcPts val="0"/>
              </a:spcAft>
              <a:buNone/>
            </a:pPr>
            <a:r>
              <a:rPr lang="en" sz="2200">
                <a:solidFill>
                  <a:schemeClr val="lt1"/>
                </a:solidFill>
              </a:rPr>
              <a:t>a tech-savvy student </a:t>
            </a:r>
            <a:endParaRPr sz="2200">
              <a:solidFill>
                <a:schemeClr val="lt1"/>
              </a:solidFill>
            </a:endParaRPr>
          </a:p>
          <a:p>
            <a:pPr marL="0" lvl="0" indent="0" algn="ctr" rtl="0">
              <a:lnSpc>
                <a:spcPct val="150000"/>
              </a:lnSpc>
              <a:spcBef>
                <a:spcPts val="0"/>
              </a:spcBef>
              <a:spcAft>
                <a:spcPts val="0"/>
              </a:spcAft>
              <a:buNone/>
            </a:pPr>
            <a:r>
              <a:rPr lang="en" sz="2200">
                <a:solidFill>
                  <a:schemeClr val="lt1"/>
                </a:solidFill>
              </a:rPr>
              <a:t>who can investigate a </a:t>
            </a:r>
            <a:endParaRPr sz="2200">
              <a:solidFill>
                <a:schemeClr val="lt1"/>
              </a:solidFill>
            </a:endParaRPr>
          </a:p>
          <a:p>
            <a:pPr marL="0" lvl="0" indent="0" algn="ctr" rtl="0">
              <a:lnSpc>
                <a:spcPct val="150000"/>
              </a:lnSpc>
              <a:spcBef>
                <a:spcPts val="0"/>
              </a:spcBef>
              <a:spcAft>
                <a:spcPts val="0"/>
              </a:spcAft>
              <a:buNone/>
            </a:pPr>
            <a:r>
              <a:rPr lang="en" sz="2200">
                <a:solidFill>
                  <a:schemeClr val="lt1"/>
                </a:solidFill>
              </a:rPr>
              <a:t>complex research question.</a:t>
            </a:r>
            <a:endParaRPr>
              <a:solidFill>
                <a:schemeClr val="lt1"/>
              </a:solidFill>
            </a:endParaRPr>
          </a:p>
        </p:txBody>
      </p:sp>
      <p:pic>
        <p:nvPicPr>
          <p:cNvPr id="106" name="Google Shape;106;p19" descr="Just Google it... No problem!  No way!  Jamie, a primary school student, explains “Just because we’re born surrounded by technology doesn't mean we know how to use it.”  This film lays out why digital literacy must be taught, just as other critically important skills are.  &#10;&#10;Featuring: Primary school student, Jamie; teacher librarian, Keith Mullumby; school librarian, Ruth Mahon; and author, Jackie French discuss school libraries.  &#10;&#10;This is one of 17 short films made for the &quot;Students Need School Libraries&quot; campaign by three Year 12 media students at Lake Tuggeranong College, Australian Capital Territory.  For the full details about the credits, please go to www.studentsneedschoollibraries.org.au. These films have an attribution, non-commercial Creative Commons license." title="Natural Digital Experts">
            <a:hlinkClick r:id="rId4"/>
          </p:cNvPr>
          <p:cNvPicPr preferRelativeResize="0"/>
          <p:nvPr/>
        </p:nvPicPr>
        <p:blipFill>
          <a:blip r:embed="rId5">
            <a:alphaModFix/>
          </a:blip>
          <a:stretch>
            <a:fillRect/>
          </a:stretch>
        </p:blipFill>
        <p:spPr>
          <a:xfrm>
            <a:off x="7446225" y="4012775"/>
            <a:ext cx="1504550" cy="980875"/>
          </a:xfrm>
          <a:prstGeom prst="rect">
            <a:avLst/>
          </a:prstGeom>
          <a:noFill/>
          <a:ln>
            <a:noFill/>
          </a:ln>
        </p:spPr>
      </p:pic>
      <p:sp>
        <p:nvSpPr>
          <p:cNvPr id="107" name="Google Shape;107;p19"/>
          <p:cNvSpPr txBox="1"/>
          <p:nvPr/>
        </p:nvSpPr>
        <p:spPr>
          <a:xfrm>
            <a:off x="2966475" y="4653000"/>
            <a:ext cx="5018100" cy="7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 sz="1200" b="1">
                <a:solidFill>
                  <a:schemeClr val="lt1"/>
                </a:solidFill>
              </a:rPr>
              <a:t>Want to know more?</a:t>
            </a:r>
            <a:r>
              <a:rPr lang="en" sz="1200">
                <a:solidFill>
                  <a:schemeClr val="lt1"/>
                </a:solidFill>
              </a:rPr>
              <a:t> Watch </a:t>
            </a:r>
            <a:r>
              <a:rPr lang="en" sz="1200" i="1">
                <a:solidFill>
                  <a:schemeClr val="lt1"/>
                </a:solidFill>
              </a:rPr>
              <a:t>Natural Digital Experts</a:t>
            </a:r>
            <a:r>
              <a:rPr lang="en" sz="1200">
                <a:solidFill>
                  <a:schemeClr val="lt1"/>
                </a:solidFill>
              </a:rPr>
              <a:t> </a:t>
            </a:r>
            <a:endParaRPr sz="1200">
              <a:solidFill>
                <a:schemeClr val="lt1"/>
              </a:solidFill>
            </a:endParaRPr>
          </a:p>
        </p:txBody>
      </p:sp>
      <p:sp>
        <p:nvSpPr>
          <p:cNvPr id="108" name="Google Shape;108;p19"/>
          <p:cNvSpPr txBox="1"/>
          <p:nvPr/>
        </p:nvSpPr>
        <p:spPr>
          <a:xfrm rot="-858">
            <a:off x="624850" y="3754426"/>
            <a:ext cx="12015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aveat"/>
                <a:ea typeface="Caveat"/>
                <a:cs typeface="Caveat"/>
                <a:sym typeface="Caveat"/>
              </a:rPr>
              <a:t>Wasteson, 2011</a:t>
            </a:r>
            <a:endParaRPr>
              <a:solidFill>
                <a:srgbClr val="FFFFFF"/>
              </a:solidFill>
              <a:latin typeface="Caveat"/>
              <a:ea typeface="Caveat"/>
              <a:cs typeface="Caveat"/>
              <a:sym typeface="Cave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A9999"/>
            </a:gs>
            <a:gs pos="83000">
              <a:srgbClr val="F7CB9F"/>
            </a:gs>
            <a:gs pos="100000">
              <a:srgbClr val="F0A963"/>
            </a:gs>
          </a:gsLst>
          <a:path path="circle">
            <a:fillToRect l="50000" t="50000" r="50000" b="50000"/>
          </a:path>
          <a:tileRect/>
        </a:gradFill>
        <a:effectLst/>
      </p:bgPr>
    </p:bg>
    <p:spTree>
      <p:nvGrpSpPr>
        <p:cNvPr id="1" name="Shape 112"/>
        <p:cNvGrpSpPr/>
        <p:nvPr/>
      </p:nvGrpSpPr>
      <p:grpSpPr>
        <a:xfrm>
          <a:off x="0" y="0"/>
          <a:ext cx="0" cy="0"/>
          <a:chOff x="0" y="0"/>
          <a:chExt cx="0" cy="0"/>
        </a:xfrm>
      </p:grpSpPr>
      <p:sp>
        <p:nvSpPr>
          <p:cNvPr id="113" name="Google Shape;113;p20"/>
          <p:cNvSpPr txBox="1"/>
          <p:nvPr/>
        </p:nvSpPr>
        <p:spPr>
          <a:xfrm>
            <a:off x="381000" y="609600"/>
            <a:ext cx="8210400" cy="39426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chemeClr val="dk1"/>
                </a:solidFill>
                <a:latin typeface="Caveat"/>
                <a:ea typeface="Caveat"/>
                <a:cs typeface="Caveat"/>
                <a:sym typeface="Caveat"/>
              </a:rPr>
              <a:t>Modern school libraries are about:</a:t>
            </a:r>
            <a:endParaRPr sz="5000" b="1" dirty="0">
              <a:solidFill>
                <a:schemeClr val="dk1"/>
              </a:solidFill>
              <a:latin typeface="Caveat"/>
              <a:ea typeface="Caveat"/>
              <a:cs typeface="Caveat"/>
              <a:sym typeface="Caveat"/>
            </a:endParaRPr>
          </a:p>
          <a:p>
            <a:pPr marL="0" lvl="0" indent="0" algn="ctr" rtl="0">
              <a:spcBef>
                <a:spcPts val="0"/>
              </a:spcBef>
              <a:spcAft>
                <a:spcPts val="0"/>
              </a:spcAft>
              <a:buNone/>
            </a:pPr>
            <a:endParaRPr sz="600" b="1" dirty="0">
              <a:solidFill>
                <a:schemeClr val="dk1"/>
              </a:solidFill>
              <a:latin typeface="Caveat"/>
              <a:ea typeface="Caveat"/>
              <a:cs typeface="Caveat"/>
              <a:sym typeface="Caveat"/>
            </a:endParaRPr>
          </a:p>
          <a:p>
            <a:pPr marL="0" lvl="0" indent="0" algn="ctr" rtl="0">
              <a:spcBef>
                <a:spcPts val="0"/>
              </a:spcBef>
              <a:spcAft>
                <a:spcPts val="0"/>
              </a:spcAft>
              <a:buNone/>
            </a:pPr>
            <a:endParaRPr sz="600" b="1" dirty="0">
              <a:solidFill>
                <a:schemeClr val="dk1"/>
              </a:solidFill>
              <a:latin typeface="Caveat"/>
              <a:ea typeface="Caveat"/>
              <a:cs typeface="Caveat"/>
              <a:sym typeface="Caveat"/>
            </a:endParaRPr>
          </a:p>
          <a:p>
            <a:pPr marL="0" lvl="0" indent="0" algn="ctr" rtl="0">
              <a:spcBef>
                <a:spcPts val="0"/>
              </a:spcBef>
              <a:spcAft>
                <a:spcPts val="0"/>
              </a:spcAft>
              <a:buNone/>
            </a:pPr>
            <a:endParaRPr sz="600" b="1" dirty="0">
              <a:solidFill>
                <a:schemeClr val="dk1"/>
              </a:solidFill>
              <a:latin typeface="Caveat"/>
              <a:ea typeface="Caveat"/>
              <a:cs typeface="Caveat"/>
              <a:sym typeface="Caveat"/>
            </a:endParaRPr>
          </a:p>
          <a:p>
            <a:pPr marL="0" lvl="0" indent="0" algn="ctr" rtl="0">
              <a:spcBef>
                <a:spcPts val="0"/>
              </a:spcBef>
              <a:spcAft>
                <a:spcPts val="0"/>
              </a:spcAft>
              <a:buNone/>
            </a:pPr>
            <a:endParaRPr sz="600" b="1" dirty="0">
              <a:solidFill>
                <a:schemeClr val="dk1"/>
              </a:solidFill>
              <a:latin typeface="Caveat"/>
              <a:ea typeface="Caveat"/>
              <a:cs typeface="Caveat"/>
              <a:sym typeface="Caveat"/>
            </a:endParaRPr>
          </a:p>
          <a:p>
            <a:pPr marL="457200" lvl="0" indent="-482600" algn="ctr" rtl="0">
              <a:spcBef>
                <a:spcPts val="0"/>
              </a:spcBef>
              <a:spcAft>
                <a:spcPts val="0"/>
              </a:spcAft>
              <a:buClr>
                <a:schemeClr val="dk1"/>
              </a:buClr>
              <a:buSzPts val="4000"/>
              <a:buFont typeface="Caveat"/>
              <a:buAutoNum type="arabicPeriod"/>
            </a:pPr>
            <a:r>
              <a:rPr lang="en" sz="4000" b="1" dirty="0">
                <a:solidFill>
                  <a:schemeClr val="dk1"/>
                </a:solidFill>
                <a:latin typeface="Caveat"/>
                <a:ea typeface="Caveat"/>
                <a:cs typeface="Caveat"/>
                <a:sym typeface="Caveat"/>
              </a:rPr>
              <a:t>Research</a:t>
            </a:r>
            <a:endParaRPr sz="4000" b="1" dirty="0">
              <a:solidFill>
                <a:schemeClr val="dk1"/>
              </a:solidFill>
              <a:latin typeface="Caveat"/>
              <a:ea typeface="Caveat"/>
              <a:cs typeface="Caveat"/>
              <a:sym typeface="Caveat"/>
            </a:endParaRPr>
          </a:p>
          <a:p>
            <a:pPr marL="457200" lvl="0" indent="-482600" algn="ctr" rtl="0">
              <a:spcBef>
                <a:spcPts val="0"/>
              </a:spcBef>
              <a:spcAft>
                <a:spcPts val="0"/>
              </a:spcAft>
              <a:buClr>
                <a:schemeClr val="dk1"/>
              </a:buClr>
              <a:buSzPts val="4000"/>
              <a:buFont typeface="Caveat"/>
              <a:buAutoNum type="arabicPeriod"/>
            </a:pPr>
            <a:r>
              <a:rPr lang="en" sz="4000" b="1" dirty="0">
                <a:solidFill>
                  <a:schemeClr val="dk1"/>
                </a:solidFill>
                <a:latin typeface="Caveat"/>
                <a:ea typeface="Caveat"/>
                <a:cs typeface="Caveat"/>
                <a:sym typeface="Caveat"/>
              </a:rPr>
              <a:t>Collaboration</a:t>
            </a:r>
            <a:endParaRPr sz="4000" b="1" dirty="0">
              <a:solidFill>
                <a:schemeClr val="dk1"/>
              </a:solidFill>
              <a:latin typeface="Caveat"/>
              <a:ea typeface="Caveat"/>
              <a:cs typeface="Caveat"/>
              <a:sym typeface="Caveat"/>
            </a:endParaRPr>
          </a:p>
          <a:p>
            <a:pPr marL="457200" lvl="0" indent="-482600" algn="ctr" rtl="0">
              <a:spcBef>
                <a:spcPts val="0"/>
              </a:spcBef>
              <a:spcAft>
                <a:spcPts val="0"/>
              </a:spcAft>
              <a:buClr>
                <a:schemeClr val="dk1"/>
              </a:buClr>
              <a:buSzPts val="4000"/>
              <a:buFont typeface="Caveat"/>
              <a:buAutoNum type="arabicPeriod"/>
            </a:pPr>
            <a:r>
              <a:rPr lang="en" sz="4000" b="1" dirty="0">
                <a:solidFill>
                  <a:schemeClr val="dk1"/>
                </a:solidFill>
                <a:latin typeface="Caveat"/>
                <a:ea typeface="Caveat"/>
                <a:cs typeface="Caveat"/>
                <a:sym typeface="Caveat"/>
              </a:rPr>
              <a:t>Resources</a:t>
            </a:r>
            <a:endParaRPr sz="4000" b="1" dirty="0">
              <a:solidFill>
                <a:schemeClr val="dk1"/>
              </a:solidFill>
              <a:latin typeface="Caveat"/>
              <a:ea typeface="Caveat"/>
              <a:cs typeface="Caveat"/>
              <a:sym typeface="Caveat"/>
            </a:endParaRPr>
          </a:p>
          <a:p>
            <a:pPr marL="457200" lvl="0" indent="-482600" algn="ctr" rtl="0">
              <a:spcBef>
                <a:spcPts val="0"/>
              </a:spcBef>
              <a:spcAft>
                <a:spcPts val="0"/>
              </a:spcAft>
              <a:buClr>
                <a:schemeClr val="dk1"/>
              </a:buClr>
              <a:buSzPts val="4000"/>
              <a:buFont typeface="Caveat"/>
              <a:buAutoNum type="arabicPeriod"/>
            </a:pPr>
            <a:r>
              <a:rPr lang="en" sz="4000" b="1" dirty="0">
                <a:solidFill>
                  <a:schemeClr val="dk1"/>
                </a:solidFill>
                <a:latin typeface="Caveat"/>
                <a:ea typeface="Caveat"/>
                <a:cs typeface="Caveat"/>
                <a:sym typeface="Caveat"/>
              </a:rPr>
              <a:t>Community</a:t>
            </a:r>
            <a:endParaRPr sz="4000" b="1" dirty="0">
              <a:solidFill>
                <a:schemeClr val="dk1"/>
              </a:solidFill>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2CC"/>
            </a:gs>
            <a:gs pos="100000">
              <a:srgbClr val="FAD25C"/>
            </a:gs>
          </a:gsLst>
          <a:path path="circle">
            <a:fillToRect l="50000" t="50000" r="50000" b="50000"/>
          </a:path>
          <a:tileRect/>
        </a:gra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00950" y="183625"/>
            <a:ext cx="8942100" cy="9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000000"/>
                </a:solidFill>
                <a:latin typeface="Caveat"/>
                <a:ea typeface="Caveat"/>
                <a:cs typeface="Caveat"/>
                <a:sym typeface="Caveat"/>
              </a:rPr>
              <a:t>Modern School Libraries =</a:t>
            </a:r>
            <a:r>
              <a:rPr lang="en" sz="4000" b="1">
                <a:solidFill>
                  <a:srgbClr val="000000"/>
                </a:solidFill>
                <a:latin typeface="Caveat"/>
                <a:ea typeface="Caveat"/>
                <a:cs typeface="Caveat"/>
                <a:sym typeface="Caveat"/>
              </a:rPr>
              <a:t> Research</a:t>
            </a:r>
            <a:endParaRPr sz="4000" b="1">
              <a:solidFill>
                <a:srgbClr val="000000"/>
              </a:solidFill>
              <a:latin typeface="Caveat"/>
              <a:ea typeface="Caveat"/>
              <a:cs typeface="Caveat"/>
              <a:sym typeface="Caveat"/>
            </a:endParaRPr>
          </a:p>
        </p:txBody>
      </p:sp>
      <p:sp>
        <p:nvSpPr>
          <p:cNvPr id="119" name="Google Shape;119;p21"/>
          <p:cNvSpPr txBox="1">
            <a:spLocks noGrp="1"/>
          </p:cNvSpPr>
          <p:nvPr>
            <p:ph type="body" idx="1"/>
          </p:nvPr>
        </p:nvSpPr>
        <p:spPr>
          <a:xfrm>
            <a:off x="311700" y="1020625"/>
            <a:ext cx="8520600" cy="394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dirty="0">
                <a:solidFill>
                  <a:srgbClr val="000000"/>
                </a:solidFill>
              </a:rPr>
              <a:t>INFORMATION and DIGITAL LITERACY - </a:t>
            </a:r>
            <a:r>
              <a:rPr lang="en" sz="1600" b="1" i="1" dirty="0">
                <a:solidFill>
                  <a:schemeClr val="dk1"/>
                </a:solidFill>
              </a:rPr>
              <a:t>For school and for life!</a:t>
            </a:r>
            <a:endParaRPr sz="2200" b="1"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Finding, selecting &amp; using good quality information </a:t>
            </a:r>
            <a:endParaRPr sz="2200"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Note-taking and deep thinking</a:t>
            </a:r>
            <a:endParaRPr sz="2200"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Referencing</a:t>
            </a:r>
            <a:endParaRPr lang="en-AU" sz="2200" dirty="0">
              <a:solidFill>
                <a:srgbClr val="000000"/>
              </a:solidFill>
            </a:endParaRPr>
          </a:p>
          <a:p>
            <a:pPr marL="0" lvl="0" indent="0" algn="l" rtl="0">
              <a:spcBef>
                <a:spcPts val="1600"/>
              </a:spcBef>
              <a:spcAft>
                <a:spcPts val="0"/>
              </a:spcAft>
              <a:buNone/>
            </a:pPr>
            <a:endParaRPr lang="en-AU" sz="2200" b="1" dirty="0">
              <a:solidFill>
                <a:srgbClr val="000000"/>
              </a:solidFill>
            </a:endParaRPr>
          </a:p>
          <a:p>
            <a:pPr marL="0" lvl="0" indent="0" algn="l" rtl="0">
              <a:spcBef>
                <a:spcPts val="0"/>
              </a:spcBef>
              <a:spcAft>
                <a:spcPts val="0"/>
              </a:spcAft>
              <a:buNone/>
            </a:pPr>
            <a:r>
              <a:rPr lang="en" sz="2200" b="1" dirty="0">
                <a:solidFill>
                  <a:srgbClr val="000000"/>
                </a:solidFill>
              </a:rPr>
              <a:t>ICT - </a:t>
            </a:r>
            <a:r>
              <a:rPr lang="en" sz="1600" b="1" i="1" dirty="0">
                <a:solidFill>
                  <a:srgbClr val="000000"/>
                </a:solidFill>
              </a:rPr>
              <a:t>Using technology </a:t>
            </a:r>
            <a:r>
              <a:rPr lang="en" sz="1600" b="1" i="1" u="sng" dirty="0">
                <a:solidFill>
                  <a:srgbClr val="000000"/>
                </a:solidFill>
              </a:rPr>
              <a:t>well</a:t>
            </a:r>
            <a:r>
              <a:rPr lang="en" sz="1600" b="1" i="1" dirty="0">
                <a:solidFill>
                  <a:srgbClr val="000000"/>
                </a:solidFill>
              </a:rPr>
              <a:t>, not just ‘using technology’</a:t>
            </a:r>
            <a:endParaRPr sz="1600" b="1" i="1"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Cyber safety</a:t>
            </a:r>
            <a:endParaRPr sz="2200"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Smart searching </a:t>
            </a:r>
            <a:endParaRPr sz="2200" dirty="0">
              <a:solidFill>
                <a:srgbClr val="000000"/>
              </a:solidFill>
            </a:endParaRPr>
          </a:p>
          <a:p>
            <a:pPr marL="914400" lvl="0" indent="-368300" algn="l" rtl="0">
              <a:spcBef>
                <a:spcPts val="0"/>
              </a:spcBef>
              <a:spcAft>
                <a:spcPts val="0"/>
              </a:spcAft>
              <a:buClr>
                <a:srgbClr val="000000"/>
              </a:buClr>
              <a:buSzPts val="2200"/>
              <a:buChar char="●"/>
            </a:pPr>
            <a:r>
              <a:rPr lang="en" sz="2200" dirty="0">
                <a:solidFill>
                  <a:srgbClr val="000000"/>
                </a:solidFill>
              </a:rPr>
              <a:t>Critical literacy</a:t>
            </a:r>
            <a:endParaRPr sz="2200"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1600"/>
              </a:spcBef>
              <a:spcAft>
                <a:spcPts val="0"/>
              </a:spcAft>
              <a:buNone/>
            </a:pPr>
            <a:endParaRPr b="1" dirty="0">
              <a:solidFill>
                <a:srgbClr val="000000"/>
              </a:solidFill>
            </a:endParaRPr>
          </a:p>
          <a:p>
            <a:pPr marL="0" lvl="0" indent="0" algn="l" rtl="0">
              <a:spcBef>
                <a:spcPts val="1600"/>
              </a:spcBef>
              <a:spcAft>
                <a:spcPts val="1600"/>
              </a:spcAft>
              <a:buNone/>
            </a:pPr>
            <a:endParaRPr dirty="0">
              <a:solidFill>
                <a:srgbClr val="000000"/>
              </a:solidFill>
            </a:endParaRPr>
          </a:p>
        </p:txBody>
      </p:sp>
      <p:pic>
        <p:nvPicPr>
          <p:cNvPr id="120" name="Google Shape;120;p21"/>
          <p:cNvPicPr preferRelativeResize="0"/>
          <p:nvPr/>
        </p:nvPicPr>
        <p:blipFill>
          <a:blip r:embed="rId3">
            <a:alphaModFix/>
          </a:blip>
          <a:stretch>
            <a:fillRect/>
          </a:stretch>
        </p:blipFill>
        <p:spPr>
          <a:xfrm>
            <a:off x="6198571" y="2105263"/>
            <a:ext cx="2703650" cy="272398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1484</Words>
  <Application>Microsoft Office PowerPoint</Application>
  <PresentationFormat>On-screen Show (16:9)</PresentationFormat>
  <Paragraphs>171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Caveat</vt:lpstr>
      <vt:lpstr>Verdana</vt:lpstr>
      <vt:lpstr>Arial</vt:lpstr>
      <vt:lpstr>Simple Light</vt:lpstr>
      <vt:lpstr> </vt:lpstr>
      <vt:lpstr>Overview</vt:lpstr>
      <vt:lpstr> What do School Libraries  Bring to Mind?</vt:lpstr>
      <vt:lpstr>School Libraries are Actually More Like This!</vt:lpstr>
      <vt:lpstr>What Do You Learn in a School Library?</vt:lpstr>
      <vt:lpstr>Most Important Factor:  WHO is running the library </vt:lpstr>
      <vt:lpstr>PowerPoint Presentation</vt:lpstr>
      <vt:lpstr>PowerPoint Presentation</vt:lpstr>
      <vt:lpstr>Modern School Libraries = Research</vt:lpstr>
      <vt:lpstr>PowerPoint Presentation</vt:lpstr>
      <vt:lpstr>Modern School Libraries = Resources</vt:lpstr>
      <vt:lpstr>Modern School Libraries = Community </vt:lpstr>
      <vt:lpstr>Reading: The bedrock of all learning</vt:lpstr>
      <vt:lpstr>A Strong School Library Needs:</vt:lpstr>
      <vt:lpstr>What the Evidence Says</vt:lpstr>
      <vt:lpstr>The  Problem </vt:lpstr>
      <vt:lpstr>The Problem</vt:lpstr>
      <vt:lpstr>The Problem </vt:lpstr>
      <vt:lpstr>Where to from here?</vt:lpstr>
      <vt:lpstr>Ask questions  of your Principal and School Board</vt:lpstr>
      <vt:lpstr>Talk to Your Child</vt:lpstr>
      <vt:lpstr>Bigger picture action</vt:lpstr>
      <vt:lpstr> References    All Pixabay images used under a CC0 public domain license.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Bob</dc:creator>
  <cp:lastModifiedBy>Godfree, Holly</cp:lastModifiedBy>
  <cp:revision>8</cp:revision>
  <dcterms:modified xsi:type="dcterms:W3CDTF">2022-05-22T05:58:24Z</dcterms:modified>
</cp:coreProperties>
</file>